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3"/>
  </p:notesMasterIdLst>
  <p:sldIdLst>
    <p:sldId id="256" r:id="rId2"/>
    <p:sldId id="257" r:id="rId3"/>
    <p:sldId id="258" r:id="rId4"/>
    <p:sldId id="259" r:id="rId5"/>
    <p:sldId id="260" r:id="rId6"/>
    <p:sldId id="261" r:id="rId7"/>
    <p:sldId id="262" r:id="rId8"/>
    <p:sldId id="263" r:id="rId9"/>
    <p:sldId id="283" r:id="rId10"/>
    <p:sldId id="284" r:id="rId11"/>
    <p:sldId id="285" r:id="rId12"/>
    <p:sldId id="264" r:id="rId13"/>
    <p:sldId id="280" r:id="rId14"/>
    <p:sldId id="281" r:id="rId15"/>
    <p:sldId id="286" r:id="rId16"/>
    <p:sldId id="287" r:id="rId17"/>
    <p:sldId id="282" r:id="rId18"/>
    <p:sldId id="265" r:id="rId19"/>
    <p:sldId id="266" r:id="rId20"/>
    <p:sldId id="267" r:id="rId21"/>
    <p:sldId id="268" r:id="rId22"/>
    <p:sldId id="269" r:id="rId23"/>
    <p:sldId id="288" r:id="rId24"/>
    <p:sldId id="275" r:id="rId25"/>
    <p:sldId id="276" r:id="rId26"/>
    <p:sldId id="289" r:id="rId27"/>
    <p:sldId id="278" r:id="rId28"/>
    <p:sldId id="290" r:id="rId29"/>
    <p:sldId id="279" r:id="rId30"/>
    <p:sldId id="291" r:id="rId31"/>
    <p:sldId id="277" r:id="rId32"/>
    <p:sldId id="292" r:id="rId33"/>
    <p:sldId id="293" r:id="rId34"/>
    <p:sldId id="294" r:id="rId35"/>
    <p:sldId id="295" r:id="rId36"/>
    <p:sldId id="296" r:id="rId37"/>
    <p:sldId id="270" r:id="rId38"/>
    <p:sldId id="271" r:id="rId39"/>
    <p:sldId id="272" r:id="rId40"/>
    <p:sldId id="273" r:id="rId41"/>
    <p:sldId id="274" r:id="rId4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6" d="100"/>
          <a:sy n="106" d="100"/>
        </p:scale>
        <p:origin x="176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54EA4A-5DA7-4290-989D-ADC658E7CF00}" type="datetimeFigureOut">
              <a:rPr lang="el-GR" smtClean="0"/>
              <a:t>9/1/2025</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D2074E-74F6-49BF-A7B5-546D7AD2C74B}" type="slidenum">
              <a:rPr lang="el-GR" smtClean="0"/>
              <a:t>‹#›</a:t>
            </a:fld>
            <a:endParaRPr lang="el-GR"/>
          </a:p>
        </p:txBody>
      </p:sp>
    </p:spTree>
    <p:extLst>
      <p:ext uri="{BB962C8B-B14F-4D97-AF65-F5344CB8AC3E}">
        <p14:creationId xmlns:p14="http://schemas.microsoft.com/office/powerpoint/2010/main" val="3544878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91E718E-4A16-4197-A756-FC56993E1A94}" type="datetime1">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3D5DDF-3AE9-4F9A-8BFE-E4A4E4026E9F}" type="datetime1">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901327-74A1-4971-B3C7-DD558057740C}" type="datetime1">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138D84-1EAF-4178-8CA3-7216874F1197}" type="datetime1">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09664A-E401-441D-94D7-9CF15EF67EBE}" type="datetime1">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134B8D7-CF3B-4295-8791-8FE160CFB865}" type="datetime1">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95EF041-B892-4002-A642-6776D5BAA357}" type="datetime1">
              <a:rPr lang="en-US" smtClean="0"/>
              <a:t>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4C34104-B8FE-436A-9430-46BE8D0BFEE5}" type="datetime1">
              <a:rPr lang="en-US" smtClean="0"/>
              <a:t>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1E99B1-2FC9-4AD5-AD07-4CEC1F594366}" type="datetime1">
              <a:rPr lang="en-US" smtClean="0"/>
              <a:t>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6BE6B9-299C-4D55-97B7-BDC9EF4000FD}" type="datetime1">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B068ED-A1FA-46AF-ADEB-0CAD5B62CC07}" type="datetime1">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99B974-8AE2-4398-A36D-4B054733B8AC}" type="datetime1">
              <a:rPr lang="en-US" smtClean="0"/>
              <a:t>1/9/2025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tesla.com/el_gr"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www.sap.com/greece/products/artificial-intelligence/what-is-artificial-intelligence.html"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parallaximag.gr/life/technologia/i-nea-technologia-poy-tha-exafanisei-ta-smartphones"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parallaximag.gr/life/technologia/i-nea-technologia-poy-tha-exafanisei-ta-smartphones"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www.sap.com/greece/products/artificial-intelligence/what-is-artificial-intelligence.html"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Διαφάνεια 1</a:t>
            </a:r>
          </a:p>
        </p:txBody>
      </p:sp>
      <p:sp>
        <p:nvSpPr>
          <p:cNvPr id="3" name="Content Placeholder 2"/>
          <p:cNvSpPr>
            <a:spLocks noGrp="1"/>
          </p:cNvSpPr>
          <p:nvPr>
            <p:ph idx="1"/>
          </p:nvPr>
        </p:nvSpPr>
        <p:spPr/>
        <p:txBody>
          <a:bodyPr/>
          <a:lstStyle/>
          <a:p>
            <a:r>
              <a:rPr dirty="0" err="1"/>
              <a:t>Ενότητ</a:t>
            </a:r>
            <a:r>
              <a:rPr dirty="0"/>
              <a:t>α 1: Έννοια και Ορισμός του Προϊόντος</a:t>
            </a:r>
          </a:p>
          <a:p>
            <a:r>
              <a:rPr dirty="0" err="1"/>
              <a:t>Το</a:t>
            </a:r>
            <a:r>
              <a:rPr dirty="0"/>
              <a:t> π</a:t>
            </a:r>
            <a:r>
              <a:rPr dirty="0" err="1"/>
              <a:t>ροϊόν</a:t>
            </a:r>
            <a:r>
              <a:rPr dirty="0"/>
              <a:t> </a:t>
            </a:r>
            <a:r>
              <a:rPr dirty="0" err="1"/>
              <a:t>είν</a:t>
            </a:r>
            <a:r>
              <a:rPr dirty="0"/>
              <a:t>αι οτιδήποτε μπορεί να προσφερθεί στην αγορά για να ικανοποιήσει ανάγκες ή επιθυμίες. </a:t>
            </a:r>
            <a:r>
              <a:rPr dirty="0" err="1"/>
              <a:t>Περιλ</a:t>
            </a:r>
            <a:r>
              <a:rPr dirty="0"/>
              <a:t>αμβάνει αγαθά, υπηρεσίες, εμπειρίες, γεγονότα, πρόσωπα, ιδέες.</a:t>
            </a:r>
          </a:p>
        </p:txBody>
      </p:sp>
      <p:sp>
        <p:nvSpPr>
          <p:cNvPr id="4" name="Θέση υποσέλιδου 3">
            <a:extLst>
              <a:ext uri="{FF2B5EF4-FFF2-40B4-BE49-F238E27FC236}">
                <a16:creationId xmlns:a16="http://schemas.microsoft.com/office/drawing/2014/main" id="{236A4053-70E4-D98E-E1C6-6DD586986204}"/>
              </a:ext>
            </a:extLst>
          </p:cNvPr>
          <p:cNvSpPr>
            <a:spLocks noGrp="1"/>
          </p:cNvSpPr>
          <p:nvPr>
            <p:ph type="ftr" sz="quarter" idx="11"/>
          </p:nvPr>
        </p:nvSpPr>
        <p:spPr/>
        <p:txBody>
          <a:bodyPr/>
          <a:lstStyle/>
          <a:p>
            <a:r>
              <a:rPr lang="el-GR" dirty="0"/>
              <a:t>ΔΕΟ 23-Α΄τόμος ΕΑΠ</a:t>
            </a:r>
          </a:p>
          <a:p>
            <a:endParaRPr lang="en-US" dirty="0"/>
          </a:p>
        </p:txBody>
      </p:sp>
      <p:sp>
        <p:nvSpPr>
          <p:cNvPr id="5" name="Θέση αριθμού διαφάνειας 4">
            <a:extLst>
              <a:ext uri="{FF2B5EF4-FFF2-40B4-BE49-F238E27FC236}">
                <a16:creationId xmlns:a16="http://schemas.microsoft.com/office/drawing/2014/main" id="{A7A00DA1-6961-BD48-785C-DBE6EE31799A}"/>
              </a:ext>
            </a:extLst>
          </p:cNvPr>
          <p:cNvSpPr>
            <a:spLocks noGrp="1"/>
          </p:cNvSpPr>
          <p:nvPr>
            <p:ph type="sldNum" sz="quarter" idx="12"/>
          </p:nvPr>
        </p:nvSpPr>
        <p:spPr/>
        <p:txBody>
          <a:bodyPr/>
          <a:lstStyle/>
          <a:p>
            <a:fld id="{C1FF6DA9-008F-8B48-92A6-B652298478BF}"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a:extLst>
              <a:ext uri="{FF2B5EF4-FFF2-40B4-BE49-F238E27FC236}">
                <a16:creationId xmlns:a16="http://schemas.microsoft.com/office/drawing/2014/main" id="{E26BC49C-AAD7-D473-2320-8112917C3F48}"/>
              </a:ext>
            </a:extLst>
          </p:cNvPr>
          <p:cNvSpPr>
            <a:spLocks noGrp="1"/>
          </p:cNvSpPr>
          <p:nvPr>
            <p:ph type="ftr" sz="quarter" idx="11"/>
          </p:nvPr>
        </p:nvSpPr>
        <p:spPr/>
        <p:txBody>
          <a:bodyPr/>
          <a:lstStyle/>
          <a:p>
            <a:endParaRPr lang="en-US"/>
          </a:p>
        </p:txBody>
      </p:sp>
      <p:sp>
        <p:nvSpPr>
          <p:cNvPr id="3" name="Θέση αριθμού διαφάνειας 2">
            <a:extLst>
              <a:ext uri="{FF2B5EF4-FFF2-40B4-BE49-F238E27FC236}">
                <a16:creationId xmlns:a16="http://schemas.microsoft.com/office/drawing/2014/main" id="{988A2E31-D124-B561-DA96-645A0569CA52}"/>
              </a:ext>
            </a:extLst>
          </p:cNvPr>
          <p:cNvSpPr>
            <a:spLocks noGrp="1"/>
          </p:cNvSpPr>
          <p:nvPr>
            <p:ph type="sldNum" sz="quarter" idx="12"/>
          </p:nvPr>
        </p:nvSpPr>
        <p:spPr/>
        <p:txBody>
          <a:bodyPr/>
          <a:lstStyle/>
          <a:p>
            <a:fld id="{C1FF6DA9-008F-8B48-92A6-B652298478BF}" type="slidenum">
              <a:rPr lang="en-US" smtClean="0"/>
              <a:t>10</a:t>
            </a:fld>
            <a:endParaRPr lang="en-US"/>
          </a:p>
        </p:txBody>
      </p:sp>
      <p:sp>
        <p:nvSpPr>
          <p:cNvPr id="5" name="TextBox 4">
            <a:extLst>
              <a:ext uri="{FF2B5EF4-FFF2-40B4-BE49-F238E27FC236}">
                <a16:creationId xmlns:a16="http://schemas.microsoft.com/office/drawing/2014/main" id="{800E0B91-A91A-1511-791D-AB13F8EF565C}"/>
              </a:ext>
            </a:extLst>
          </p:cNvPr>
          <p:cNvSpPr txBox="1"/>
          <p:nvPr/>
        </p:nvSpPr>
        <p:spPr>
          <a:xfrm>
            <a:off x="688064" y="370836"/>
            <a:ext cx="8175280" cy="5337680"/>
          </a:xfrm>
          <a:prstGeom prst="rect">
            <a:avLst/>
          </a:prstGeom>
          <a:noFill/>
        </p:spPr>
        <p:txBody>
          <a:bodyPr wrap="square">
            <a:spAutoFit/>
          </a:bodyPr>
          <a:lstStyle/>
          <a:p>
            <a:pPr>
              <a:lnSpc>
                <a:spcPct val="107000"/>
              </a:lnSpc>
              <a:spcAft>
                <a:spcPts val="800"/>
              </a:spcAft>
            </a:pPr>
            <a:r>
              <a:rPr lang="el-GR" sz="2800" b="1" kern="100" dirty="0">
                <a:effectLst/>
                <a:latin typeface="Times New Roman" panose="02020603050405020304" pitchFamily="18" charset="0"/>
                <a:ea typeface="Aptos" panose="020B0004020202020204" pitchFamily="34" charset="0"/>
                <a:cs typeface="Times New Roman" panose="02020603050405020304" pitchFamily="18" charset="0"/>
              </a:rPr>
              <a:t>2. Γενεσιουργία ιδεών</a:t>
            </a:r>
            <a:endParaRPr lang="el-GR" sz="2800" b="1" kern="1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pPr>
            <a: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t>Σε αυτό το στάδιο, δημιουργούνται και συγκεντρώνονται πιθανές λύσεις ή νέες ιδέες που ανταποκρίνονται στις ανάγκες των πελατών. Η δημιουργική σκέψη, τα </a:t>
            </a:r>
            <a:r>
              <a:rPr lang="el-GR" sz="2800" kern="100" dirty="0" err="1">
                <a:effectLst/>
                <a:latin typeface="Times New Roman" panose="02020603050405020304" pitchFamily="18" charset="0"/>
                <a:ea typeface="Aptos" panose="020B0004020202020204" pitchFamily="34" charset="0"/>
                <a:cs typeface="Times New Roman" panose="02020603050405020304" pitchFamily="18" charset="0"/>
              </a:rPr>
              <a:t>workshops</a:t>
            </a:r>
            <a: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t> και οι ομαδικές συζητήσεις συχνά συμβάλλουν στην παραγωγή καινοτόμων ιδεών. </a:t>
            </a:r>
          </a:p>
          <a:p>
            <a:pPr algn="just">
              <a:lnSpc>
                <a:spcPct val="107000"/>
              </a:lnSpc>
              <a:spcAft>
                <a:spcPts val="800"/>
              </a:spcAft>
            </a:pPr>
            <a:r>
              <a:rPr lang="el-GR" sz="2800" b="1" kern="100" dirty="0">
                <a:effectLst/>
                <a:latin typeface="Times New Roman" panose="02020603050405020304" pitchFamily="18" charset="0"/>
                <a:ea typeface="Aptos" panose="020B0004020202020204" pitchFamily="34" charset="0"/>
                <a:cs typeface="Times New Roman" panose="02020603050405020304" pitchFamily="18" charset="0"/>
              </a:rPr>
              <a:t>Παράδειγμα</a:t>
            </a:r>
            <a: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t>: Μια ομάδα σχεδιαστών προϊόντων πραγματοποιεί </a:t>
            </a:r>
            <a:r>
              <a:rPr lang="el-GR" sz="2800" kern="100" dirty="0" err="1">
                <a:effectLst/>
                <a:latin typeface="Times New Roman" panose="02020603050405020304" pitchFamily="18" charset="0"/>
                <a:ea typeface="Aptos" panose="020B0004020202020204" pitchFamily="34" charset="0"/>
                <a:cs typeface="Times New Roman" panose="02020603050405020304" pitchFamily="18" charset="0"/>
              </a:rPr>
              <a:t>brainstorming</a:t>
            </a:r>
            <a: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t> για την ανάπτυξη νέων λειτουργιών που θα κάνουν τα </a:t>
            </a:r>
            <a:r>
              <a:rPr lang="el-GR" sz="2800" kern="100" dirty="0" err="1">
                <a:effectLst/>
                <a:latin typeface="Times New Roman" panose="02020603050405020304" pitchFamily="18" charset="0"/>
                <a:ea typeface="Aptos" panose="020B0004020202020204" pitchFamily="34" charset="0"/>
                <a:cs typeface="Times New Roman" panose="02020603050405020304" pitchFamily="18" charset="0"/>
              </a:rPr>
              <a:t>smartphones</a:t>
            </a:r>
            <a: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t> πιο φιλικά προς το περιβάλλον.</a:t>
            </a:r>
          </a:p>
        </p:txBody>
      </p:sp>
    </p:spTree>
    <p:extLst>
      <p:ext uri="{BB962C8B-B14F-4D97-AF65-F5344CB8AC3E}">
        <p14:creationId xmlns:p14="http://schemas.microsoft.com/office/powerpoint/2010/main" val="1709645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a:extLst>
              <a:ext uri="{FF2B5EF4-FFF2-40B4-BE49-F238E27FC236}">
                <a16:creationId xmlns:a16="http://schemas.microsoft.com/office/drawing/2014/main" id="{BAA4B43B-CAC0-19DB-1BBF-B41FED26F9D8}"/>
              </a:ext>
            </a:extLst>
          </p:cNvPr>
          <p:cNvSpPr>
            <a:spLocks noGrp="1"/>
          </p:cNvSpPr>
          <p:nvPr>
            <p:ph type="ftr" sz="quarter" idx="11"/>
          </p:nvPr>
        </p:nvSpPr>
        <p:spPr/>
        <p:txBody>
          <a:bodyPr/>
          <a:lstStyle/>
          <a:p>
            <a:endParaRPr lang="en-US"/>
          </a:p>
        </p:txBody>
      </p:sp>
      <p:sp>
        <p:nvSpPr>
          <p:cNvPr id="3" name="Θέση αριθμού διαφάνειας 2">
            <a:extLst>
              <a:ext uri="{FF2B5EF4-FFF2-40B4-BE49-F238E27FC236}">
                <a16:creationId xmlns:a16="http://schemas.microsoft.com/office/drawing/2014/main" id="{4E86B54C-5CE9-3FBF-F81E-129EC680A965}"/>
              </a:ext>
            </a:extLst>
          </p:cNvPr>
          <p:cNvSpPr>
            <a:spLocks noGrp="1"/>
          </p:cNvSpPr>
          <p:nvPr>
            <p:ph type="sldNum" sz="quarter" idx="12"/>
          </p:nvPr>
        </p:nvSpPr>
        <p:spPr/>
        <p:txBody>
          <a:bodyPr/>
          <a:lstStyle/>
          <a:p>
            <a:fld id="{C1FF6DA9-008F-8B48-92A6-B652298478BF}" type="slidenum">
              <a:rPr lang="en-US" smtClean="0"/>
              <a:t>11</a:t>
            </a:fld>
            <a:endParaRPr lang="en-US"/>
          </a:p>
        </p:txBody>
      </p:sp>
      <p:sp>
        <p:nvSpPr>
          <p:cNvPr id="5" name="TextBox 4">
            <a:extLst>
              <a:ext uri="{FF2B5EF4-FFF2-40B4-BE49-F238E27FC236}">
                <a16:creationId xmlns:a16="http://schemas.microsoft.com/office/drawing/2014/main" id="{E51E4200-32F3-6D6A-21D1-E1FAB2C4E9A4}"/>
              </a:ext>
            </a:extLst>
          </p:cNvPr>
          <p:cNvSpPr txBox="1"/>
          <p:nvPr/>
        </p:nvSpPr>
        <p:spPr>
          <a:xfrm>
            <a:off x="1035113" y="497283"/>
            <a:ext cx="7502305" cy="5286768"/>
          </a:xfrm>
          <a:prstGeom prst="rect">
            <a:avLst/>
          </a:prstGeom>
          <a:noFill/>
        </p:spPr>
        <p:txBody>
          <a:bodyPr wrap="square">
            <a:spAutoFit/>
          </a:bodyPr>
          <a:lstStyle/>
          <a:p>
            <a:pPr algn="just">
              <a:lnSpc>
                <a:spcPct val="107000"/>
              </a:lnSpc>
              <a:spcAft>
                <a:spcPts val="800"/>
              </a:spcAft>
            </a:pPr>
            <a:r>
              <a:rPr lang="el-GR" sz="2800" b="1" kern="100" dirty="0">
                <a:effectLst/>
                <a:latin typeface="Times New Roman" panose="02020603050405020304" pitchFamily="18" charset="0"/>
                <a:ea typeface="Aptos" panose="020B0004020202020204" pitchFamily="34" charset="0"/>
                <a:cs typeface="Times New Roman" panose="02020603050405020304" pitchFamily="18" charset="0"/>
              </a:rPr>
              <a:t>3. Ανάπτυξη πρωτοτύπων</a:t>
            </a:r>
            <a:endParaRPr lang="el-GR" sz="2800" b="1" kern="1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pPr>
            <a:r>
              <a:rPr lang="el-GR" sz="2800" b="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t>Το στάδιο αυτό περιλαμβάνει τη δημιουργία αρχικών μοντέλων ή δοκιμαστικών εκδόσεων του προϊόντος για αξιολόγηση. Αυτά τα πρωτότυπα βοηθούν στον έλεγχο της λειτουργικότητας και στη συλλογή σχολίων από χρήστες. </a:t>
            </a:r>
          </a:p>
          <a:p>
            <a:pPr algn="just">
              <a:lnSpc>
                <a:spcPct val="107000"/>
              </a:lnSpc>
              <a:spcAft>
                <a:spcPts val="800"/>
              </a:spcAft>
            </a:pPr>
            <a:r>
              <a:rPr lang="el-GR" sz="2800" b="1" kern="100" dirty="0">
                <a:effectLst/>
                <a:latin typeface="Times New Roman" panose="02020603050405020304" pitchFamily="18" charset="0"/>
                <a:ea typeface="Aptos" panose="020B0004020202020204" pitchFamily="34" charset="0"/>
                <a:cs typeface="Times New Roman" panose="02020603050405020304" pitchFamily="18" charset="0"/>
              </a:rPr>
              <a:t>Παράδειγμα</a:t>
            </a:r>
            <a: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t>: Ένα εργοστάσιο αυτοκινήτων κατασκευάζει ένα πρωτότυπο ηλεκτρικού αυτοκινήτου για να δοκιμάσει τη συμπεριφορά του στην οδήγηση και να συλλέξει δεδομένα.</a:t>
            </a:r>
          </a:p>
          <a:p>
            <a:pPr algn="just">
              <a:lnSpc>
                <a:spcPct val="107000"/>
              </a:lnSpc>
              <a:spcAft>
                <a:spcPts val="800"/>
              </a:spcAft>
            </a:pPr>
            <a:r>
              <a:rPr lang="el-GR" sz="1800" kern="100" dirty="0">
                <a:effectLst/>
                <a:latin typeface="Times New Roman" panose="02020603050405020304" pitchFamily="18" charset="0"/>
                <a:ea typeface="Aptos" panose="020B0004020202020204" pitchFamily="34" charset="0"/>
                <a:cs typeface="Times New Roman" panose="02020603050405020304" pitchFamily="18" charset="0"/>
              </a:rPr>
              <a:t> </a:t>
            </a:r>
          </a:p>
        </p:txBody>
      </p:sp>
    </p:spTree>
    <p:extLst>
      <p:ext uri="{BB962C8B-B14F-4D97-AF65-F5344CB8AC3E}">
        <p14:creationId xmlns:p14="http://schemas.microsoft.com/office/powerpoint/2010/main" val="174597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Διαφάνεια 9</a:t>
            </a:r>
          </a:p>
        </p:txBody>
      </p:sp>
      <p:sp>
        <p:nvSpPr>
          <p:cNvPr id="3" name="Content Placeholder 2"/>
          <p:cNvSpPr>
            <a:spLocks noGrp="1"/>
          </p:cNvSpPr>
          <p:nvPr>
            <p:ph idx="1"/>
          </p:nvPr>
        </p:nvSpPr>
        <p:spPr/>
        <p:txBody>
          <a:bodyPr/>
          <a:lstStyle/>
          <a:p>
            <a:r>
              <a:rPr dirty="0"/>
              <a:t>Παρα</a:t>
            </a:r>
            <a:r>
              <a:rPr dirty="0" err="1"/>
              <a:t>δείγμ</a:t>
            </a:r>
            <a:r>
              <a:rPr dirty="0"/>
              <a:t>ατα Καινοτομιών Προϊόντων:</a:t>
            </a:r>
          </a:p>
          <a:p>
            <a:r>
              <a:rPr dirty="0"/>
              <a:t>- </a:t>
            </a:r>
            <a:r>
              <a:rPr dirty="0" err="1"/>
              <a:t>Ηλεκτρικά</a:t>
            </a:r>
            <a:r>
              <a:rPr dirty="0"/>
              <a:t> </a:t>
            </a:r>
            <a:r>
              <a:rPr dirty="0" err="1"/>
              <a:t>οχήμ</a:t>
            </a:r>
            <a:r>
              <a:rPr dirty="0"/>
              <a:t>ατα: Tesla.</a:t>
            </a:r>
          </a:p>
          <a:p>
            <a:r>
              <a:rPr dirty="0"/>
              <a:t>- </a:t>
            </a:r>
            <a:r>
              <a:rPr dirty="0" err="1"/>
              <a:t>Τεχνολογίες</a:t>
            </a:r>
            <a:r>
              <a:rPr dirty="0"/>
              <a:t>: Smartphones, AI </a:t>
            </a:r>
            <a:r>
              <a:rPr dirty="0" err="1"/>
              <a:t>συστήμ</a:t>
            </a:r>
            <a:r>
              <a:rPr dirty="0"/>
              <a:t>ατα.</a:t>
            </a:r>
          </a:p>
        </p:txBody>
      </p:sp>
      <p:sp>
        <p:nvSpPr>
          <p:cNvPr id="4" name="Θέση υποσέλιδου 3">
            <a:extLst>
              <a:ext uri="{FF2B5EF4-FFF2-40B4-BE49-F238E27FC236}">
                <a16:creationId xmlns:a16="http://schemas.microsoft.com/office/drawing/2014/main" id="{459B11CF-C47D-4F4C-3B26-B1884BA2C19A}"/>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EE9DCC4C-C70F-2ECB-3516-94FF2AA1568F}"/>
              </a:ext>
            </a:extLst>
          </p:cNvPr>
          <p:cNvSpPr>
            <a:spLocks noGrp="1"/>
          </p:cNvSpPr>
          <p:nvPr>
            <p:ph type="sldNum" sz="quarter" idx="12"/>
          </p:nvPr>
        </p:nvSpPr>
        <p:spPr/>
        <p:txBody>
          <a:bodyPr/>
          <a:lstStyle/>
          <a:p>
            <a:fld id="{C1FF6DA9-008F-8B48-92A6-B652298478BF}" type="slidenum">
              <a:rPr lang="en-US" smtClean="0"/>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6680DB24-9A89-A941-735A-944D3DB87840}"/>
              </a:ext>
            </a:extLst>
          </p:cNvPr>
          <p:cNvPicPr>
            <a:picLocks noChangeAspect="1"/>
          </p:cNvPicPr>
          <p:nvPr/>
        </p:nvPicPr>
        <p:blipFill>
          <a:blip r:embed="rId2"/>
          <a:stretch>
            <a:fillRect/>
          </a:stretch>
        </p:blipFill>
        <p:spPr>
          <a:xfrm>
            <a:off x="0" y="1178387"/>
            <a:ext cx="9144000" cy="4501226"/>
          </a:xfrm>
          <a:prstGeom prst="rect">
            <a:avLst/>
          </a:prstGeom>
        </p:spPr>
      </p:pic>
      <p:sp>
        <p:nvSpPr>
          <p:cNvPr id="4" name="Θέση υποσέλιδου 3">
            <a:extLst>
              <a:ext uri="{FF2B5EF4-FFF2-40B4-BE49-F238E27FC236}">
                <a16:creationId xmlns:a16="http://schemas.microsoft.com/office/drawing/2014/main" id="{555F4041-012C-56C5-9F0B-B91D9CD2016C}"/>
              </a:ext>
            </a:extLst>
          </p:cNvPr>
          <p:cNvSpPr>
            <a:spLocks noGrp="1"/>
          </p:cNvSpPr>
          <p:nvPr>
            <p:ph type="ftr" sz="quarter" idx="11"/>
          </p:nvPr>
        </p:nvSpPr>
        <p:spPr/>
        <p:txBody>
          <a:bodyPr/>
          <a:lstStyle/>
          <a:p>
            <a:r>
              <a:rPr lang="en-US" dirty="0">
                <a:hlinkClick r:id="rId3"/>
              </a:rPr>
              <a:t>https://www.tesla.com/el_gr</a:t>
            </a:r>
            <a:endParaRPr lang="el-GR" dirty="0"/>
          </a:p>
          <a:p>
            <a:endParaRPr lang="en-US" dirty="0"/>
          </a:p>
        </p:txBody>
      </p:sp>
      <p:sp>
        <p:nvSpPr>
          <p:cNvPr id="5" name="Θέση αριθμού διαφάνειας 4">
            <a:extLst>
              <a:ext uri="{FF2B5EF4-FFF2-40B4-BE49-F238E27FC236}">
                <a16:creationId xmlns:a16="http://schemas.microsoft.com/office/drawing/2014/main" id="{843D0979-19B1-B23F-420D-D550CF597E2D}"/>
              </a:ext>
            </a:extLst>
          </p:cNvPr>
          <p:cNvSpPr>
            <a:spLocks noGrp="1"/>
          </p:cNvSpPr>
          <p:nvPr>
            <p:ph type="sldNum" sz="quarter" idx="12"/>
          </p:nvPr>
        </p:nvSpPr>
        <p:spPr/>
        <p:txBody>
          <a:bodyPr/>
          <a:lstStyle/>
          <a:p>
            <a:fld id="{C1FF6DA9-008F-8B48-92A6-B652298478BF}" type="slidenum">
              <a:rPr lang="en-US" smtClean="0"/>
              <a:t>13</a:t>
            </a:fld>
            <a:endParaRPr lang="en-US"/>
          </a:p>
        </p:txBody>
      </p:sp>
    </p:spTree>
    <p:extLst>
      <p:ext uri="{BB962C8B-B14F-4D97-AF65-F5344CB8AC3E}">
        <p14:creationId xmlns:p14="http://schemas.microsoft.com/office/powerpoint/2010/main" val="2366468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a:extLst>
              <a:ext uri="{FF2B5EF4-FFF2-40B4-BE49-F238E27FC236}">
                <a16:creationId xmlns:a16="http://schemas.microsoft.com/office/drawing/2014/main" id="{94692181-6F8F-1A89-13A1-DA513F22C5DA}"/>
              </a:ext>
            </a:extLst>
          </p:cNvPr>
          <p:cNvSpPr>
            <a:spLocks noGrp="1"/>
          </p:cNvSpPr>
          <p:nvPr>
            <p:ph type="ftr" sz="quarter" idx="11"/>
          </p:nvPr>
        </p:nvSpPr>
        <p:spPr>
          <a:xfrm>
            <a:off x="3124200" y="6074876"/>
            <a:ext cx="3783594" cy="646600"/>
          </a:xfrm>
        </p:spPr>
        <p:txBody>
          <a:bodyPr/>
          <a:lstStyle/>
          <a:p>
            <a:r>
              <a:rPr lang="en-US" dirty="0">
                <a:hlinkClick r:id="rId2"/>
              </a:rPr>
              <a:t>https://www.sap.com/greece/products/artificial-intelligence/what-is-artificial-intelligence.html</a:t>
            </a:r>
            <a:endParaRPr lang="el-GR" dirty="0"/>
          </a:p>
          <a:p>
            <a:endParaRPr lang="en-US" dirty="0"/>
          </a:p>
        </p:txBody>
      </p:sp>
      <p:sp>
        <p:nvSpPr>
          <p:cNvPr id="3" name="Θέση αριθμού διαφάνειας 2">
            <a:extLst>
              <a:ext uri="{FF2B5EF4-FFF2-40B4-BE49-F238E27FC236}">
                <a16:creationId xmlns:a16="http://schemas.microsoft.com/office/drawing/2014/main" id="{596D89F4-17E8-A0AC-4008-367ED668F155}"/>
              </a:ext>
            </a:extLst>
          </p:cNvPr>
          <p:cNvSpPr>
            <a:spLocks noGrp="1"/>
          </p:cNvSpPr>
          <p:nvPr>
            <p:ph type="sldNum" sz="quarter" idx="12"/>
          </p:nvPr>
        </p:nvSpPr>
        <p:spPr/>
        <p:txBody>
          <a:bodyPr/>
          <a:lstStyle/>
          <a:p>
            <a:fld id="{C1FF6DA9-008F-8B48-92A6-B652298478BF}" type="slidenum">
              <a:rPr lang="en-US" smtClean="0"/>
              <a:t>14</a:t>
            </a:fld>
            <a:endParaRPr lang="en-US"/>
          </a:p>
        </p:txBody>
      </p:sp>
      <p:sp>
        <p:nvSpPr>
          <p:cNvPr id="5" name="TextBox 4">
            <a:extLst>
              <a:ext uri="{FF2B5EF4-FFF2-40B4-BE49-F238E27FC236}">
                <a16:creationId xmlns:a16="http://schemas.microsoft.com/office/drawing/2014/main" id="{DD29C198-6369-DB2E-7783-5F1B23E3F7C3}"/>
              </a:ext>
            </a:extLst>
          </p:cNvPr>
          <p:cNvSpPr txBox="1"/>
          <p:nvPr/>
        </p:nvSpPr>
        <p:spPr>
          <a:xfrm>
            <a:off x="814811" y="385484"/>
            <a:ext cx="7632072" cy="5539978"/>
          </a:xfrm>
          <a:prstGeom prst="rect">
            <a:avLst/>
          </a:prstGeom>
          <a:noFill/>
        </p:spPr>
        <p:txBody>
          <a:bodyPr wrap="square">
            <a:spAutoFit/>
          </a:bodyPr>
          <a:lstStyle/>
          <a:p>
            <a:pPr algn="l"/>
            <a:r>
              <a:rPr lang="el-GR" sz="2800" b="1" i="0" dirty="0">
                <a:effectLst/>
                <a:latin typeface="72 Brand Variable"/>
              </a:rPr>
              <a:t>Τι είναι η τεχνητή νοημοσύνη;</a:t>
            </a:r>
            <a:br>
              <a:rPr lang="el-GR" sz="2800" b="1" i="0" dirty="0">
                <a:effectLst/>
                <a:latin typeface="72 Brand Variable"/>
              </a:rPr>
            </a:br>
            <a:endParaRPr lang="el-GR" sz="2800" b="1" i="0" dirty="0">
              <a:effectLst/>
              <a:latin typeface="72 Brand Variable"/>
            </a:endParaRPr>
          </a:p>
          <a:p>
            <a:pPr algn="just"/>
            <a:r>
              <a:rPr lang="el-GR" sz="2800" b="0" i="0" dirty="0">
                <a:effectLst/>
                <a:latin typeface="72 Brand Variable"/>
              </a:rPr>
              <a:t>Η τεχνητή νοημοσύνη (</a:t>
            </a:r>
            <a:r>
              <a:rPr lang="el-GR" sz="2800" b="0" i="0" dirty="0" err="1">
                <a:effectLst/>
                <a:latin typeface="72 Brand Variable"/>
              </a:rPr>
              <a:t>Ai</a:t>
            </a:r>
            <a:r>
              <a:rPr lang="el-GR" sz="2800" b="0" i="0" dirty="0">
                <a:effectLst/>
                <a:latin typeface="72 Brand Variable"/>
              </a:rPr>
              <a:t> </a:t>
            </a:r>
            <a:r>
              <a:rPr lang="el-GR" sz="2800" b="0" i="0" dirty="0" err="1">
                <a:effectLst/>
                <a:latin typeface="72 Brand Variable"/>
              </a:rPr>
              <a:t>Intelligence</a:t>
            </a:r>
            <a:r>
              <a:rPr lang="el-GR" sz="2800" b="0" i="0" dirty="0">
                <a:effectLst/>
                <a:latin typeface="72 Brand Variable"/>
              </a:rPr>
              <a:t>, AI) είναι τεχνολογία που επιτρέπει στις μηχανές να επιδεικνύουν ανθρωποειδή συλλογιστική και ικανότητες όπως η αυτόνομη λήψη αποφάσεων. Μέσω της αφομοίωσης τεράστιων ποσοτήτων δεδομένων εκπαίδευσης, η τεχνητή νοημοσύνη μαθαίνει να αναγνωρίζει την ομιλία, να εντοπίζει μοτίβα και τάσεις, να επιλύει προληπτικά προβλήματα και να προβλέπει μελλοντικές συνθήκες και περιστατικά.</a:t>
            </a:r>
          </a:p>
          <a:p>
            <a:pPr algn="just"/>
            <a:endParaRPr lang="el-GR" b="0" i="0" dirty="0">
              <a:effectLst/>
              <a:latin typeface="72 Brand Variable"/>
            </a:endParaRPr>
          </a:p>
        </p:txBody>
      </p:sp>
    </p:spTree>
    <p:extLst>
      <p:ext uri="{BB962C8B-B14F-4D97-AF65-F5344CB8AC3E}">
        <p14:creationId xmlns:p14="http://schemas.microsoft.com/office/powerpoint/2010/main" val="3010043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a:extLst>
              <a:ext uri="{FF2B5EF4-FFF2-40B4-BE49-F238E27FC236}">
                <a16:creationId xmlns:a16="http://schemas.microsoft.com/office/drawing/2014/main" id="{5E997429-5CCD-1BDF-4A8C-454180154E14}"/>
              </a:ext>
            </a:extLst>
          </p:cNvPr>
          <p:cNvSpPr>
            <a:spLocks noGrp="1"/>
          </p:cNvSpPr>
          <p:nvPr>
            <p:ph type="ftr" sz="quarter" idx="11"/>
          </p:nvPr>
        </p:nvSpPr>
        <p:spPr>
          <a:xfrm>
            <a:off x="1448555" y="6356350"/>
            <a:ext cx="6424318" cy="365125"/>
          </a:xfrm>
        </p:spPr>
        <p:txBody>
          <a:bodyPr/>
          <a:lstStyle/>
          <a:p>
            <a:r>
              <a:rPr lang="en-US" dirty="0">
                <a:hlinkClick r:id="rId2"/>
              </a:rPr>
              <a:t>https://parallaximag.gr/life/technologia/i-nea-technologia-poy-tha-exafanisei-ta-smartphones</a:t>
            </a:r>
            <a:endParaRPr lang="el-GR" dirty="0"/>
          </a:p>
          <a:p>
            <a:endParaRPr lang="en-US" dirty="0"/>
          </a:p>
        </p:txBody>
      </p:sp>
      <p:sp>
        <p:nvSpPr>
          <p:cNvPr id="3" name="Θέση αριθμού διαφάνειας 2">
            <a:extLst>
              <a:ext uri="{FF2B5EF4-FFF2-40B4-BE49-F238E27FC236}">
                <a16:creationId xmlns:a16="http://schemas.microsoft.com/office/drawing/2014/main" id="{DC639145-6C89-7867-40DB-BA1E2A3B6904}"/>
              </a:ext>
            </a:extLst>
          </p:cNvPr>
          <p:cNvSpPr>
            <a:spLocks noGrp="1"/>
          </p:cNvSpPr>
          <p:nvPr>
            <p:ph type="sldNum" sz="quarter" idx="12"/>
          </p:nvPr>
        </p:nvSpPr>
        <p:spPr/>
        <p:txBody>
          <a:bodyPr/>
          <a:lstStyle/>
          <a:p>
            <a:fld id="{C1FF6DA9-008F-8B48-92A6-B652298478BF}" type="slidenum">
              <a:rPr lang="en-US" smtClean="0"/>
              <a:t>15</a:t>
            </a:fld>
            <a:endParaRPr lang="en-US"/>
          </a:p>
        </p:txBody>
      </p:sp>
      <p:pic>
        <p:nvPicPr>
          <p:cNvPr id="5" name="Εικόνα 4">
            <a:extLst>
              <a:ext uri="{FF2B5EF4-FFF2-40B4-BE49-F238E27FC236}">
                <a16:creationId xmlns:a16="http://schemas.microsoft.com/office/drawing/2014/main" id="{EBA13623-2A77-484A-E9C7-E5C6434E6CB0}"/>
              </a:ext>
            </a:extLst>
          </p:cNvPr>
          <p:cNvPicPr>
            <a:picLocks noChangeAspect="1"/>
          </p:cNvPicPr>
          <p:nvPr/>
        </p:nvPicPr>
        <p:blipFill>
          <a:blip r:embed="rId3"/>
          <a:stretch>
            <a:fillRect/>
          </a:stretch>
        </p:blipFill>
        <p:spPr>
          <a:xfrm>
            <a:off x="1271127" y="556811"/>
            <a:ext cx="6601746" cy="5744377"/>
          </a:xfrm>
          <a:prstGeom prst="rect">
            <a:avLst/>
          </a:prstGeom>
        </p:spPr>
      </p:pic>
    </p:spTree>
    <p:extLst>
      <p:ext uri="{BB962C8B-B14F-4D97-AF65-F5344CB8AC3E}">
        <p14:creationId xmlns:p14="http://schemas.microsoft.com/office/powerpoint/2010/main" val="748162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a:extLst>
              <a:ext uri="{FF2B5EF4-FFF2-40B4-BE49-F238E27FC236}">
                <a16:creationId xmlns:a16="http://schemas.microsoft.com/office/drawing/2014/main" id="{7FC9D2C7-9463-8DC7-89DB-67B3161892D5}"/>
              </a:ext>
            </a:extLst>
          </p:cNvPr>
          <p:cNvSpPr>
            <a:spLocks noGrp="1"/>
          </p:cNvSpPr>
          <p:nvPr>
            <p:ph type="ftr" sz="quarter" idx="11"/>
          </p:nvPr>
        </p:nvSpPr>
        <p:spPr>
          <a:xfrm>
            <a:off x="1104523" y="6210818"/>
            <a:ext cx="6934954" cy="365125"/>
          </a:xfrm>
        </p:spPr>
        <p:txBody>
          <a:bodyPr/>
          <a:lstStyle/>
          <a:p>
            <a:r>
              <a:rPr lang="en-US" dirty="0">
                <a:hlinkClick r:id="rId2"/>
              </a:rPr>
              <a:t>https://parallaximag.gr/life/technologia/i-nea-technologia-poy-tha-exafanisei-ta-smartphones</a:t>
            </a:r>
            <a:endParaRPr lang="el-GR" dirty="0"/>
          </a:p>
          <a:p>
            <a:endParaRPr lang="en-US" dirty="0"/>
          </a:p>
        </p:txBody>
      </p:sp>
      <p:sp>
        <p:nvSpPr>
          <p:cNvPr id="3" name="Θέση αριθμού διαφάνειας 2">
            <a:extLst>
              <a:ext uri="{FF2B5EF4-FFF2-40B4-BE49-F238E27FC236}">
                <a16:creationId xmlns:a16="http://schemas.microsoft.com/office/drawing/2014/main" id="{88606EB5-51C0-F5CB-FE02-EDC48FE08CBE}"/>
              </a:ext>
            </a:extLst>
          </p:cNvPr>
          <p:cNvSpPr>
            <a:spLocks noGrp="1"/>
          </p:cNvSpPr>
          <p:nvPr>
            <p:ph type="sldNum" sz="quarter" idx="12"/>
          </p:nvPr>
        </p:nvSpPr>
        <p:spPr/>
        <p:txBody>
          <a:bodyPr/>
          <a:lstStyle/>
          <a:p>
            <a:fld id="{C1FF6DA9-008F-8B48-92A6-B652298478BF}" type="slidenum">
              <a:rPr lang="en-US" smtClean="0"/>
              <a:t>16</a:t>
            </a:fld>
            <a:endParaRPr lang="en-US"/>
          </a:p>
        </p:txBody>
      </p:sp>
      <p:sp>
        <p:nvSpPr>
          <p:cNvPr id="5" name="TextBox 4">
            <a:extLst>
              <a:ext uri="{FF2B5EF4-FFF2-40B4-BE49-F238E27FC236}">
                <a16:creationId xmlns:a16="http://schemas.microsoft.com/office/drawing/2014/main" id="{ED37F0DC-A99C-28AA-6AD0-8907078E2CCC}"/>
              </a:ext>
            </a:extLst>
          </p:cNvPr>
          <p:cNvSpPr txBox="1"/>
          <p:nvPr/>
        </p:nvSpPr>
        <p:spPr>
          <a:xfrm>
            <a:off x="362139" y="146787"/>
            <a:ext cx="8501204" cy="5262979"/>
          </a:xfrm>
          <a:prstGeom prst="rect">
            <a:avLst/>
          </a:prstGeom>
          <a:noFill/>
        </p:spPr>
        <p:txBody>
          <a:bodyPr wrap="square">
            <a:spAutoFit/>
          </a:bodyPr>
          <a:lstStyle/>
          <a:p>
            <a:r>
              <a:rPr lang="el-GR" sz="2800" b="0" i="0" dirty="0">
                <a:solidFill>
                  <a:srgbClr val="000000"/>
                </a:solidFill>
                <a:effectLst/>
                <a:latin typeface="BlinkMacSystemFont"/>
              </a:rPr>
              <a:t>Μπορείτε να φανταστείτε πώς θα ήταν η ζωή σας χωρίς το αγαπημένο σας </a:t>
            </a:r>
            <a:r>
              <a:rPr lang="el-GR" sz="2800" b="0" i="0" dirty="0" err="1">
                <a:solidFill>
                  <a:srgbClr val="000000"/>
                </a:solidFill>
                <a:effectLst/>
                <a:latin typeface="BlinkMacSystemFont"/>
              </a:rPr>
              <a:t>smartphone</a:t>
            </a:r>
            <a:r>
              <a:rPr lang="el-GR" sz="2800" b="0" i="0" dirty="0">
                <a:solidFill>
                  <a:srgbClr val="000000"/>
                </a:solidFill>
                <a:effectLst/>
                <a:latin typeface="BlinkMacSystemFont"/>
              </a:rPr>
              <a:t>, αλλά με μία μικρή συσκευή που θα μοιάζει με καρφίτσα; Σκεφτείτε το για λίγα δευτερόλεπτα. Δεν πρόκειται για κάποιο τραβηγμένο σενάριο, αφού ήδη έχει δημιουργηθεί αυτή η συσκευή από τον </a:t>
            </a:r>
            <a:r>
              <a:rPr lang="el-GR" sz="2800" b="0" i="0" dirty="0" err="1">
                <a:solidFill>
                  <a:srgbClr val="000000"/>
                </a:solidFill>
                <a:effectLst/>
                <a:latin typeface="BlinkMacSystemFont"/>
              </a:rPr>
              <a:t>Elon</a:t>
            </a:r>
            <a:r>
              <a:rPr lang="el-GR" sz="2800" b="0" i="0" dirty="0">
                <a:solidFill>
                  <a:srgbClr val="000000"/>
                </a:solidFill>
                <a:effectLst/>
                <a:latin typeface="BlinkMacSystemFont"/>
              </a:rPr>
              <a:t> </a:t>
            </a:r>
            <a:r>
              <a:rPr lang="el-GR" sz="2800" b="0" i="0" dirty="0" err="1">
                <a:solidFill>
                  <a:srgbClr val="000000"/>
                </a:solidFill>
                <a:effectLst/>
                <a:latin typeface="BlinkMacSystemFont"/>
              </a:rPr>
              <a:t>Musk</a:t>
            </a:r>
            <a:r>
              <a:rPr lang="el-GR" sz="2800" b="0" i="0" dirty="0">
                <a:solidFill>
                  <a:srgbClr val="000000"/>
                </a:solidFill>
                <a:effectLst/>
                <a:latin typeface="BlinkMacSystemFont"/>
              </a:rPr>
              <a:t> και όπως όλα δείχνουν θα εμφανιστούν σύντομα και άλλες συσκευές με την προοπτική να αντικαταστήσουν τα </a:t>
            </a:r>
            <a:r>
              <a:rPr lang="el-GR" sz="2800" b="0" i="0" dirty="0" err="1">
                <a:solidFill>
                  <a:srgbClr val="000000"/>
                </a:solidFill>
                <a:effectLst/>
                <a:latin typeface="BlinkMacSystemFont"/>
              </a:rPr>
              <a:t>smartphones</a:t>
            </a:r>
            <a:r>
              <a:rPr lang="el-GR" sz="2800" b="0" i="0" dirty="0">
                <a:solidFill>
                  <a:srgbClr val="000000"/>
                </a:solidFill>
                <a:effectLst/>
                <a:latin typeface="BlinkMacSystemFont"/>
              </a:rPr>
              <a:t>. Και εννοείται, ότι όλες τους θα τροφοδοτούνται με τεχνητή νοημοσύνη.. Διαβάστε περισσότερα εδώ: https://parallaximag.gr/life/technologia/i-nea-technologia-poy-tha-exafanisei-ta-smartphones</a:t>
            </a:r>
            <a:endParaRPr lang="el-GR" sz="2800" dirty="0"/>
          </a:p>
        </p:txBody>
      </p:sp>
    </p:spTree>
    <p:extLst>
      <p:ext uri="{BB962C8B-B14F-4D97-AF65-F5344CB8AC3E}">
        <p14:creationId xmlns:p14="http://schemas.microsoft.com/office/powerpoint/2010/main" val="3001206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E2301B-48EC-197C-31A1-355FBE9D2E67}"/>
            </a:ext>
          </a:extLst>
        </p:cNvPr>
        <p:cNvGrpSpPr/>
        <p:nvPr/>
      </p:nvGrpSpPr>
      <p:grpSpPr>
        <a:xfrm>
          <a:off x="0" y="0"/>
          <a:ext cx="0" cy="0"/>
          <a:chOff x="0" y="0"/>
          <a:chExt cx="0" cy="0"/>
        </a:xfrm>
      </p:grpSpPr>
      <p:sp>
        <p:nvSpPr>
          <p:cNvPr id="2" name="Θέση υποσέλιδου 1">
            <a:extLst>
              <a:ext uri="{FF2B5EF4-FFF2-40B4-BE49-F238E27FC236}">
                <a16:creationId xmlns:a16="http://schemas.microsoft.com/office/drawing/2014/main" id="{107518A8-87AD-0213-90B1-C9C5C6224504}"/>
              </a:ext>
            </a:extLst>
          </p:cNvPr>
          <p:cNvSpPr>
            <a:spLocks noGrp="1"/>
          </p:cNvSpPr>
          <p:nvPr>
            <p:ph type="ftr" sz="quarter" idx="11"/>
          </p:nvPr>
        </p:nvSpPr>
        <p:spPr>
          <a:xfrm>
            <a:off x="3124200" y="6074876"/>
            <a:ext cx="3783594" cy="646600"/>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hlinkClick r:id="rId2"/>
              </a:rPr>
              <a:t>https://www.sap.com/greece/products/artificial-intelligence/what-is-artificial-intelligence.html</a:t>
            </a:r>
            <a:endParaRPr kumimoji="0" lang="el-GR" sz="1200" b="0" i="0" u="none" strike="noStrike" kern="1200" cap="none" spc="0" normalizeH="0" baseline="0" noProof="0" dirty="0">
              <a:ln>
                <a:noFill/>
              </a:ln>
              <a:solidFill>
                <a:prstClr val="black">
                  <a:tint val="75000"/>
                </a:prstClr>
              </a:solidFill>
              <a:effectLst/>
              <a:uLnTx/>
              <a:uFillTx/>
              <a:latin typeface="Calibri"/>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3" name="Θέση αριθμού διαφάνειας 2">
            <a:extLst>
              <a:ext uri="{FF2B5EF4-FFF2-40B4-BE49-F238E27FC236}">
                <a16:creationId xmlns:a16="http://schemas.microsoft.com/office/drawing/2014/main" id="{4A2B157A-DFB4-850F-81A5-3FCFD7380CA3}"/>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1FF6DA9-008F-8B48-92A6-B652298478B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TextBox 4">
            <a:extLst>
              <a:ext uri="{FF2B5EF4-FFF2-40B4-BE49-F238E27FC236}">
                <a16:creationId xmlns:a16="http://schemas.microsoft.com/office/drawing/2014/main" id="{7E0C5665-55A0-D3B9-27C8-AC90D9FB3EC2}"/>
              </a:ext>
            </a:extLst>
          </p:cNvPr>
          <p:cNvSpPr txBox="1"/>
          <p:nvPr/>
        </p:nvSpPr>
        <p:spPr>
          <a:xfrm>
            <a:off x="959667" y="1168145"/>
            <a:ext cx="7088864" cy="437042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prstClr val="black"/>
                </a:solidFill>
                <a:effectLst/>
                <a:uLnTx/>
                <a:uFillTx/>
                <a:latin typeface="72 Brand Variable"/>
                <a:ea typeface="+mn-ea"/>
                <a:cs typeface="+mn-cs"/>
              </a:rPr>
              <a:t>Τι είναι η τεχνητή νοημοσύνη;</a:t>
            </a:r>
            <a:br>
              <a:rPr kumimoji="0" lang="el-GR" sz="1800" b="1" i="0" u="none" strike="noStrike" kern="1200" cap="none" spc="0" normalizeH="0" baseline="0" noProof="0" dirty="0">
                <a:ln>
                  <a:noFill/>
                </a:ln>
                <a:solidFill>
                  <a:prstClr val="black"/>
                </a:solidFill>
                <a:effectLst/>
                <a:uLnTx/>
                <a:uFillTx/>
                <a:latin typeface="72 Brand Variable"/>
                <a:ea typeface="+mn-ea"/>
                <a:cs typeface="+mn-cs"/>
              </a:rPr>
            </a:br>
            <a:endParaRPr kumimoji="0" lang="el-GR" sz="1800" b="1" i="0" u="none" strike="noStrike" kern="1200" cap="none" spc="0" normalizeH="0" baseline="0" noProof="0" dirty="0">
              <a:ln>
                <a:noFill/>
              </a:ln>
              <a:solidFill>
                <a:prstClr val="black"/>
              </a:solidFill>
              <a:effectLst/>
              <a:uLnTx/>
              <a:uFillTx/>
              <a:latin typeface="72 Brand Variable"/>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800" b="0" i="0" u="none" strike="noStrike" kern="1200" cap="none" spc="0" normalizeH="0" baseline="0" noProof="0" dirty="0">
                <a:ln>
                  <a:noFill/>
                </a:ln>
                <a:solidFill>
                  <a:srgbClr val="545454"/>
                </a:solidFill>
                <a:effectLst/>
                <a:uLnTx/>
                <a:uFillTx/>
                <a:latin typeface="72 Brand Variable"/>
                <a:ea typeface="+mn-ea"/>
                <a:cs typeface="+mn-cs"/>
              </a:rPr>
              <a:t>Το 33% των οργανισμών χρησιμοποιούν τακτικά τη γενική τεχνητή νοημοσύνη σε τουλάχιστον μία επιχειρηματική λειτουργία.</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800" b="0" i="0" u="none" strike="noStrike" kern="1200" cap="none" spc="0" normalizeH="0" baseline="0" noProof="0" dirty="0">
                <a:ln>
                  <a:noFill/>
                </a:ln>
                <a:solidFill>
                  <a:srgbClr val="545454"/>
                </a:solidFill>
                <a:effectLst/>
                <a:uLnTx/>
                <a:uFillTx/>
                <a:latin typeface="72 Brand Variable"/>
                <a:ea typeface="+mn-ea"/>
                <a:cs typeface="+mn-cs"/>
              </a:rPr>
              <a:t>Το 40% των οργανισμών θα αυξήσει τις επενδύσεις στην τεχνητή νοημοσύνη λόγω της γενικής τεχνητής νοημοσύνης.</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800" b="0" i="0" u="none" strike="noStrike" kern="1200" cap="none" spc="0" normalizeH="0" baseline="0" noProof="0" dirty="0">
                <a:ln>
                  <a:noFill/>
                </a:ln>
                <a:solidFill>
                  <a:srgbClr val="545454"/>
                </a:solidFill>
                <a:effectLst/>
                <a:uLnTx/>
                <a:uFillTx/>
                <a:latin typeface="72 Brand Variable"/>
                <a:ea typeface="+mn-ea"/>
                <a:cs typeface="+mn-cs"/>
              </a:rPr>
              <a:t>Το 60% των οργανισμών που χρησιμοποιούν AI χρησιμοποιούν ήδη το </a:t>
            </a:r>
            <a:r>
              <a:rPr kumimoji="0" lang="el-GR" sz="2800" b="0" i="0" u="none" strike="noStrike" kern="1200" cap="none" spc="0" normalizeH="0" baseline="0" noProof="0" dirty="0" err="1">
                <a:ln>
                  <a:noFill/>
                </a:ln>
                <a:solidFill>
                  <a:srgbClr val="545454"/>
                </a:solidFill>
                <a:effectLst/>
                <a:uLnTx/>
                <a:uFillTx/>
                <a:latin typeface="72 Brand Variable"/>
                <a:ea typeface="+mn-ea"/>
                <a:cs typeface="+mn-cs"/>
              </a:rPr>
              <a:t>gen</a:t>
            </a:r>
            <a:r>
              <a:rPr kumimoji="0" lang="el-GR" sz="2800" b="0" i="0" u="none" strike="noStrike" kern="1200" cap="none" spc="0" normalizeH="0" baseline="0" noProof="0" dirty="0">
                <a:ln>
                  <a:noFill/>
                </a:ln>
                <a:solidFill>
                  <a:srgbClr val="545454"/>
                </a:solidFill>
                <a:effectLst/>
                <a:uLnTx/>
                <a:uFillTx/>
                <a:latin typeface="72 Brand Variable"/>
                <a:ea typeface="+mn-ea"/>
                <a:cs typeface="+mn-cs"/>
              </a:rPr>
              <a:t> AI.</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prstClr val="black"/>
              </a:solidFill>
              <a:effectLst/>
              <a:uLnTx/>
              <a:uFillTx/>
              <a:latin typeface="72 Brand Variable"/>
              <a:ea typeface="+mn-ea"/>
              <a:cs typeface="+mn-cs"/>
            </a:endParaRPr>
          </a:p>
        </p:txBody>
      </p:sp>
    </p:spTree>
    <p:extLst>
      <p:ext uri="{BB962C8B-B14F-4D97-AF65-F5344CB8AC3E}">
        <p14:creationId xmlns:p14="http://schemas.microsoft.com/office/powerpoint/2010/main" val="2150899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Διαφάνεια 10</a:t>
            </a:r>
          </a:p>
        </p:txBody>
      </p:sp>
      <p:sp>
        <p:nvSpPr>
          <p:cNvPr id="3" name="Content Placeholder 2"/>
          <p:cNvSpPr>
            <a:spLocks noGrp="1"/>
          </p:cNvSpPr>
          <p:nvPr>
            <p:ph idx="1"/>
          </p:nvPr>
        </p:nvSpPr>
        <p:spPr/>
        <p:txBody>
          <a:bodyPr/>
          <a:lstStyle/>
          <a:p>
            <a:r>
              <a:t>Στρατηγικές Ανάπτυξης Προϊόντων:</a:t>
            </a:r>
          </a:p>
          <a:p>
            <a:r>
              <a:t>- Προσδιορισμός στοχευμένου κοινού.</a:t>
            </a:r>
          </a:p>
          <a:p>
            <a:r>
              <a:t>- Δοκιμές αγοράς για επιβεβαίωση αποδοχής.</a:t>
            </a:r>
          </a:p>
        </p:txBody>
      </p:sp>
      <p:sp>
        <p:nvSpPr>
          <p:cNvPr id="4" name="Θέση υποσέλιδου 3">
            <a:extLst>
              <a:ext uri="{FF2B5EF4-FFF2-40B4-BE49-F238E27FC236}">
                <a16:creationId xmlns:a16="http://schemas.microsoft.com/office/drawing/2014/main" id="{BF232D2B-38FD-3A8D-F4EC-5FDEE2C73865}"/>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48276114-4D23-68A2-4F9F-C6623AE2D4A2}"/>
              </a:ext>
            </a:extLst>
          </p:cNvPr>
          <p:cNvSpPr>
            <a:spLocks noGrp="1"/>
          </p:cNvSpPr>
          <p:nvPr>
            <p:ph type="sldNum" sz="quarter" idx="12"/>
          </p:nvPr>
        </p:nvSpPr>
        <p:spPr/>
        <p:txBody>
          <a:bodyPr/>
          <a:lstStyle/>
          <a:p>
            <a:fld id="{C1FF6DA9-008F-8B48-92A6-B652298478BF}" type="slidenum">
              <a:rPr lang="en-US" smtClean="0"/>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Διαφάνεια 11</a:t>
            </a:r>
          </a:p>
        </p:txBody>
      </p:sp>
      <p:sp>
        <p:nvSpPr>
          <p:cNvPr id="3" name="Content Placeholder 2"/>
          <p:cNvSpPr>
            <a:spLocks noGrp="1"/>
          </p:cNvSpPr>
          <p:nvPr>
            <p:ph idx="1"/>
          </p:nvPr>
        </p:nvSpPr>
        <p:spPr/>
        <p:txBody>
          <a:bodyPr/>
          <a:lstStyle/>
          <a:p>
            <a:r>
              <a:t>Εμπόδια στην Ανάπτυξη Νέων Προϊόντων:</a:t>
            </a:r>
          </a:p>
          <a:p>
            <a:r>
              <a:t>- Υψηλά κόστη ανάπτυξης.</a:t>
            </a:r>
          </a:p>
          <a:p>
            <a:r>
              <a:t>- Κίνδυνος αποτυχίας στην αγορά.</a:t>
            </a:r>
          </a:p>
        </p:txBody>
      </p:sp>
      <p:sp>
        <p:nvSpPr>
          <p:cNvPr id="4" name="Θέση υποσέλιδου 3">
            <a:extLst>
              <a:ext uri="{FF2B5EF4-FFF2-40B4-BE49-F238E27FC236}">
                <a16:creationId xmlns:a16="http://schemas.microsoft.com/office/drawing/2014/main" id="{98E2A884-D08A-E37D-8EC2-D76E868A8533}"/>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973FAB75-CEFF-442C-F03A-3C7052162E82}"/>
              </a:ext>
            </a:extLst>
          </p:cNvPr>
          <p:cNvSpPr>
            <a:spLocks noGrp="1"/>
          </p:cNvSpPr>
          <p:nvPr>
            <p:ph type="sldNum" sz="quarter" idx="12"/>
          </p:nvPr>
        </p:nvSpPr>
        <p:spPr/>
        <p:txBody>
          <a:bodyPr/>
          <a:lstStyle/>
          <a:p>
            <a:fld id="{C1FF6DA9-008F-8B48-92A6-B652298478BF}" type="slidenum">
              <a:rPr lang="en-US" smtClean="0"/>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Διαφάνεια 2</a:t>
            </a:r>
          </a:p>
        </p:txBody>
      </p:sp>
      <p:sp>
        <p:nvSpPr>
          <p:cNvPr id="3" name="Content Placeholder 2"/>
          <p:cNvSpPr>
            <a:spLocks noGrp="1"/>
          </p:cNvSpPr>
          <p:nvPr>
            <p:ph idx="1"/>
          </p:nvPr>
        </p:nvSpPr>
        <p:spPr/>
        <p:txBody>
          <a:bodyPr/>
          <a:lstStyle/>
          <a:p>
            <a:r>
              <a:t>Παραδείγματα Προϊόντων:</a:t>
            </a:r>
          </a:p>
          <a:p>
            <a:r>
              <a:t>- Φυσικά αγαθά: Σαπούνια, αυτοκίνητα, ηλεκτρονικά.</a:t>
            </a:r>
          </a:p>
          <a:p>
            <a:r>
              <a:t>- Υπηρεσίες: Διακοπές, εκπαιδευτικά προγράμματα.</a:t>
            </a:r>
          </a:p>
          <a:p>
            <a:r>
              <a:t>- Ιδέες: Εκστρατείες για περιβαλλοντική ευαισθητοποίηση.</a:t>
            </a:r>
          </a:p>
        </p:txBody>
      </p:sp>
      <p:sp>
        <p:nvSpPr>
          <p:cNvPr id="4" name="Θέση υποσέλιδου 3">
            <a:extLst>
              <a:ext uri="{FF2B5EF4-FFF2-40B4-BE49-F238E27FC236}">
                <a16:creationId xmlns:a16="http://schemas.microsoft.com/office/drawing/2014/main" id="{6C348F7F-919A-F8E0-8A77-5488BE2F7A77}"/>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17CCE1FD-AC11-C72F-0029-3B9BFAC56C40}"/>
              </a:ext>
            </a:extLst>
          </p:cNvPr>
          <p:cNvSpPr>
            <a:spLocks noGrp="1"/>
          </p:cNvSpPr>
          <p:nvPr>
            <p:ph type="sldNum" sz="quarter" idx="12"/>
          </p:nvPr>
        </p:nvSpPr>
        <p:spPr/>
        <p:txBody>
          <a:bodyPr/>
          <a:lstStyle/>
          <a:p>
            <a:fld id="{C1FF6DA9-008F-8B48-92A6-B652298478BF}" type="slidenum">
              <a:rPr lang="en-US" smtClean="0"/>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Διαφάνεια 12</a:t>
            </a:r>
          </a:p>
        </p:txBody>
      </p:sp>
      <p:sp>
        <p:nvSpPr>
          <p:cNvPr id="3" name="Content Placeholder 2"/>
          <p:cNvSpPr>
            <a:spLocks noGrp="1"/>
          </p:cNvSpPr>
          <p:nvPr>
            <p:ph idx="1"/>
          </p:nvPr>
        </p:nvSpPr>
        <p:spPr>
          <a:xfrm>
            <a:off x="457200" y="1417638"/>
            <a:ext cx="8229600" cy="4525963"/>
          </a:xfrm>
        </p:spPr>
        <p:txBody>
          <a:bodyPr/>
          <a:lstStyle/>
          <a:p>
            <a:r>
              <a:rPr lang="el-GR" b="1" dirty="0"/>
              <a:t>Σημασία της Ανάπτυξης Προϊόντων:</a:t>
            </a:r>
            <a:endParaRPr lang="el-GR" dirty="0"/>
          </a:p>
          <a:p>
            <a:pPr>
              <a:buFont typeface="+mj-lt"/>
              <a:buAutoNum type="arabicPeriod"/>
            </a:pPr>
            <a:r>
              <a:rPr lang="el-GR" b="1" dirty="0"/>
              <a:t>Διατήρηση ανταγωνιστικού πλεονεκτήματος:</a:t>
            </a:r>
            <a:r>
              <a:rPr lang="el-GR" dirty="0"/>
              <a:t> Εξασφάλιση ηγετικής θέσης στην αγορά μέσω καινοτομιών και βελτιώσεων προϊόντων.</a:t>
            </a:r>
          </a:p>
          <a:p>
            <a:pPr>
              <a:buFont typeface="+mj-lt"/>
              <a:buAutoNum type="arabicPeriod"/>
            </a:pPr>
            <a:r>
              <a:rPr lang="el-GR" b="1" dirty="0"/>
              <a:t>Εξυπηρέτηση νέων αναγκών πελατών:</a:t>
            </a:r>
            <a:r>
              <a:rPr lang="el-GR" dirty="0"/>
              <a:t> Ικανοποίηση νέων απαιτήσεων, αύξηση ικανοποίησης και ενίσχυση πιστότητας καταναλωτών.</a:t>
            </a:r>
          </a:p>
        </p:txBody>
      </p:sp>
      <p:sp>
        <p:nvSpPr>
          <p:cNvPr id="4" name="Θέση υποσέλιδου 3">
            <a:extLst>
              <a:ext uri="{FF2B5EF4-FFF2-40B4-BE49-F238E27FC236}">
                <a16:creationId xmlns:a16="http://schemas.microsoft.com/office/drawing/2014/main" id="{A901371C-5389-7A59-2C76-B53184DB38B5}"/>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6EFD49F6-FF59-2496-279E-F616A8D1587E}"/>
              </a:ext>
            </a:extLst>
          </p:cNvPr>
          <p:cNvSpPr>
            <a:spLocks noGrp="1"/>
          </p:cNvSpPr>
          <p:nvPr>
            <p:ph type="sldNum" sz="quarter" idx="12"/>
          </p:nvPr>
        </p:nvSpPr>
        <p:spPr/>
        <p:txBody>
          <a:bodyPr/>
          <a:lstStyle/>
          <a:p>
            <a:fld id="{C1FF6DA9-008F-8B48-92A6-B652298478BF}" type="slidenum">
              <a:rPr lang="en-US" smtClean="0"/>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Διαφάνεια 13</a:t>
            </a:r>
          </a:p>
        </p:txBody>
      </p:sp>
      <p:sp>
        <p:nvSpPr>
          <p:cNvPr id="3" name="Content Placeholder 2"/>
          <p:cNvSpPr>
            <a:spLocks noGrp="1"/>
          </p:cNvSpPr>
          <p:nvPr>
            <p:ph idx="1"/>
          </p:nvPr>
        </p:nvSpPr>
        <p:spPr/>
        <p:txBody>
          <a:bodyPr/>
          <a:lstStyle/>
          <a:p>
            <a:r>
              <a:t>Καινοτομία και Αντίληψη της Αξίας Προϊόντων:</a:t>
            </a:r>
          </a:p>
          <a:p>
            <a:r>
              <a:t>- Σημασία για την ανάπτυξη μακροπρόθεσμης επιτυχίας.</a:t>
            </a:r>
          </a:p>
          <a:p>
            <a:r>
              <a:t>- Δημιουργία θετικών εμπειριών στους πελάτες.</a:t>
            </a:r>
          </a:p>
        </p:txBody>
      </p:sp>
      <p:sp>
        <p:nvSpPr>
          <p:cNvPr id="4" name="Θέση υποσέλιδου 3">
            <a:extLst>
              <a:ext uri="{FF2B5EF4-FFF2-40B4-BE49-F238E27FC236}">
                <a16:creationId xmlns:a16="http://schemas.microsoft.com/office/drawing/2014/main" id="{732ACFAE-1262-7FAF-3CE3-1A87F522C1A5}"/>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5D836741-39E0-2C78-FC0F-9188A6E6A090}"/>
              </a:ext>
            </a:extLst>
          </p:cNvPr>
          <p:cNvSpPr>
            <a:spLocks noGrp="1"/>
          </p:cNvSpPr>
          <p:nvPr>
            <p:ph type="sldNum" sz="quarter" idx="12"/>
          </p:nvPr>
        </p:nvSpPr>
        <p:spPr/>
        <p:txBody>
          <a:bodyPr/>
          <a:lstStyle/>
          <a:p>
            <a:fld id="{C1FF6DA9-008F-8B48-92A6-B652298478BF}" type="slidenum">
              <a:rPr lang="en-US" smtClean="0"/>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5718" y="722014"/>
            <a:ext cx="8532892" cy="4525963"/>
          </a:xfrm>
        </p:spPr>
        <p:txBody>
          <a:bodyPr>
            <a:noAutofit/>
          </a:bodyPr>
          <a:lstStyle/>
          <a:p>
            <a:r>
              <a:rPr lang="el-GR" sz="2800" b="1" dirty="0"/>
              <a:t>Στάδια Υιοθέτησης Καινοτομιών (</a:t>
            </a:r>
            <a:r>
              <a:rPr lang="el-GR" sz="2800" b="1" dirty="0" err="1"/>
              <a:t>Rogers</a:t>
            </a:r>
            <a:r>
              <a:rPr lang="el-GR" sz="2800" b="1" dirty="0"/>
              <a:t> 1991):</a:t>
            </a:r>
            <a:endParaRPr lang="el-GR" sz="2800" dirty="0"/>
          </a:p>
          <a:p>
            <a:pPr>
              <a:buFont typeface="+mj-lt"/>
              <a:buAutoNum type="arabicPeriod"/>
            </a:pPr>
            <a:r>
              <a:rPr lang="el-GR" sz="2800" b="1" dirty="0"/>
              <a:t>Καινοτόμοι (2.5%)</a:t>
            </a:r>
            <a:br>
              <a:rPr lang="el-GR" sz="2800" dirty="0"/>
            </a:br>
            <a:r>
              <a:rPr lang="el-GR" sz="2800" dirty="0"/>
              <a:t>Πρώτοι που δοκιμάζουν νέες ιδέες, αναλαμβάνουν ρίσκα και αγαπούν την καινοτομία.</a:t>
            </a:r>
            <a:br>
              <a:rPr lang="el-GR" sz="2800" dirty="0"/>
            </a:br>
            <a:r>
              <a:rPr lang="el-GR" sz="2800" b="1" dirty="0"/>
              <a:t>Παράδειγμα</a:t>
            </a:r>
            <a:r>
              <a:rPr lang="el-GR" sz="2800" dirty="0"/>
              <a:t>: Ένα άτομο αγοράζει το πρώτο μοντέλο ενός επαναστατικού </a:t>
            </a:r>
            <a:r>
              <a:rPr lang="el-GR" sz="2800" dirty="0" err="1"/>
              <a:t>smartphone</a:t>
            </a:r>
            <a:r>
              <a:rPr lang="el-GR" sz="2800" dirty="0"/>
              <a:t> πριν από όλους.</a:t>
            </a:r>
          </a:p>
          <a:p>
            <a:pPr>
              <a:buFont typeface="+mj-lt"/>
              <a:buAutoNum type="arabicPeriod"/>
            </a:pPr>
            <a:r>
              <a:rPr lang="el-GR" sz="2800" b="1" dirty="0"/>
              <a:t>Πρώιμοι </a:t>
            </a:r>
            <a:r>
              <a:rPr lang="el-GR" sz="2800" b="1" dirty="0" err="1"/>
              <a:t>υιοθετητές</a:t>
            </a:r>
            <a:r>
              <a:rPr lang="el-GR" sz="2800" b="1" dirty="0"/>
              <a:t> (13.5%)</a:t>
            </a:r>
            <a:br>
              <a:rPr lang="el-GR" sz="2800" dirty="0"/>
            </a:br>
            <a:r>
              <a:rPr lang="el-GR" sz="2800" dirty="0"/>
              <a:t>Ηγέτες γνώμης, υιοθετούν νέες ιδέες νωρίς και επηρεάζουν άλλους.</a:t>
            </a:r>
            <a:br>
              <a:rPr lang="el-GR" sz="2800" dirty="0"/>
            </a:br>
            <a:r>
              <a:rPr lang="el-GR" sz="2800" b="1" dirty="0"/>
              <a:t>Παράδειγμα</a:t>
            </a:r>
            <a:r>
              <a:rPr lang="el-GR" sz="2800" dirty="0"/>
              <a:t>: Ένας influencer αποκτά και προτείνει μια νέα υπηρεσία </a:t>
            </a:r>
            <a:r>
              <a:rPr lang="el-GR" sz="2800" dirty="0" err="1"/>
              <a:t>streaming</a:t>
            </a:r>
            <a:r>
              <a:rPr lang="el-GR" sz="2800" dirty="0"/>
              <a:t> στους ακολούθους του.</a:t>
            </a:r>
          </a:p>
        </p:txBody>
      </p:sp>
      <p:sp>
        <p:nvSpPr>
          <p:cNvPr id="4" name="Θέση υποσέλιδου 3">
            <a:extLst>
              <a:ext uri="{FF2B5EF4-FFF2-40B4-BE49-F238E27FC236}">
                <a16:creationId xmlns:a16="http://schemas.microsoft.com/office/drawing/2014/main" id="{23AE588A-31DD-F601-51C6-C1F4F6CA5BF9}"/>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DFC63B7A-475C-5BF6-C99C-94544263E7B7}"/>
              </a:ext>
            </a:extLst>
          </p:cNvPr>
          <p:cNvSpPr>
            <a:spLocks noGrp="1"/>
          </p:cNvSpPr>
          <p:nvPr>
            <p:ph type="sldNum" sz="quarter" idx="12"/>
          </p:nvPr>
        </p:nvSpPr>
        <p:spPr/>
        <p:txBody>
          <a:bodyPr/>
          <a:lstStyle/>
          <a:p>
            <a:fld id="{C1FF6DA9-008F-8B48-92A6-B652298478BF}" type="slidenum">
              <a:rPr lang="en-US" smtClean="0"/>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F0E9A7-32EA-3230-2F4E-BE3F0EF030F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DC6EA9-D776-E716-967C-AACE30EE1C42}"/>
              </a:ext>
            </a:extLst>
          </p:cNvPr>
          <p:cNvSpPr>
            <a:spLocks noGrp="1"/>
          </p:cNvSpPr>
          <p:nvPr>
            <p:ph idx="1"/>
          </p:nvPr>
        </p:nvSpPr>
        <p:spPr>
          <a:xfrm>
            <a:off x="375717" y="136525"/>
            <a:ext cx="8677747" cy="4525963"/>
          </a:xfrm>
        </p:spPr>
        <p:txBody>
          <a:bodyPr>
            <a:noAutofit/>
          </a:bodyPr>
          <a:lstStyle/>
          <a:p>
            <a:r>
              <a:rPr lang="el-GR" sz="2800" b="1" dirty="0"/>
              <a:t>Στάδια Υιοθέτησης Καινοτομιών (</a:t>
            </a:r>
            <a:r>
              <a:rPr lang="el-GR" sz="2800" b="1" dirty="0" err="1"/>
              <a:t>Rogers</a:t>
            </a:r>
            <a:r>
              <a:rPr lang="el-GR" sz="2800" b="1" dirty="0"/>
              <a:t> 1991):</a:t>
            </a:r>
            <a:endParaRPr lang="el-GR" sz="2800" dirty="0"/>
          </a:p>
          <a:p>
            <a:pPr marL="0" indent="0">
              <a:buNone/>
            </a:pPr>
            <a:r>
              <a:rPr lang="el-GR" sz="2800" b="1" dirty="0"/>
              <a:t>3. Πρώιμη και ύστερη πλειοψηφία (34%)</a:t>
            </a:r>
            <a:br>
              <a:rPr lang="el-GR" sz="2800" dirty="0"/>
            </a:br>
            <a:r>
              <a:rPr lang="el-GR" sz="2800" dirty="0"/>
              <a:t>Υιοθετούν καινοτομίες όταν έχουν αποδειχθεί χρήσιμες και αποδεκτές από την κοινωνία.</a:t>
            </a:r>
            <a:br>
              <a:rPr lang="el-GR" sz="2800" dirty="0"/>
            </a:br>
            <a:r>
              <a:rPr lang="el-GR" sz="2800" b="1" dirty="0"/>
              <a:t>Παράδειγμα</a:t>
            </a:r>
            <a:r>
              <a:rPr lang="el-GR" sz="2800" dirty="0"/>
              <a:t>: Οι περισσότεροι άνθρωποι αποκτούν ένα υβριδικό αυτοκίνητο αφού αποδειχθεί η αξιοπιστία του.</a:t>
            </a:r>
          </a:p>
          <a:p>
            <a:pPr marL="0" indent="0">
              <a:buNone/>
            </a:pPr>
            <a:r>
              <a:rPr lang="el-GR" sz="2800" b="1" dirty="0"/>
              <a:t>4. Αργοπορημένοι (16%)</a:t>
            </a:r>
            <a:br>
              <a:rPr lang="el-GR" sz="2800" dirty="0"/>
            </a:br>
            <a:r>
              <a:rPr lang="el-GR" sz="2800" dirty="0"/>
              <a:t>Σκεπτικοί, υιοθετούν μόνο όταν είναι απολύτως απαραίτητο ή δεν έχουν άλλες επιλογές.</a:t>
            </a:r>
            <a:br>
              <a:rPr lang="el-GR" sz="2800" dirty="0"/>
            </a:br>
            <a:r>
              <a:rPr lang="el-GR" sz="2800" b="1" dirty="0"/>
              <a:t>Παράδειγμα</a:t>
            </a:r>
            <a:r>
              <a:rPr lang="el-GR" sz="2800" dirty="0"/>
              <a:t>: Κάποιος αντικαθιστά το παλιό του τηλέφωνο με </a:t>
            </a:r>
            <a:r>
              <a:rPr lang="el-GR" sz="2800" dirty="0" err="1"/>
              <a:t>smartphone</a:t>
            </a:r>
            <a:r>
              <a:rPr lang="el-GR" sz="2800" dirty="0"/>
              <a:t> μόνο όταν σταματούν να υποστηρίζονται τα παλαιά μοντέλα.</a:t>
            </a:r>
          </a:p>
        </p:txBody>
      </p:sp>
      <p:sp>
        <p:nvSpPr>
          <p:cNvPr id="4" name="Θέση υποσέλιδου 3">
            <a:extLst>
              <a:ext uri="{FF2B5EF4-FFF2-40B4-BE49-F238E27FC236}">
                <a16:creationId xmlns:a16="http://schemas.microsoft.com/office/drawing/2014/main" id="{1E223355-EB51-25F5-ACA4-B6DE88D6E495}"/>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AAB19EF4-12CB-9D98-06B3-A31CF96E7E78}"/>
              </a:ext>
            </a:extLst>
          </p:cNvPr>
          <p:cNvSpPr>
            <a:spLocks noGrp="1"/>
          </p:cNvSpPr>
          <p:nvPr>
            <p:ph type="sldNum" sz="quarter" idx="12"/>
          </p:nvPr>
        </p:nvSpPr>
        <p:spPr/>
        <p:txBody>
          <a:bodyPr/>
          <a:lstStyle/>
          <a:p>
            <a:fld id="{C1FF6DA9-008F-8B48-92A6-B652298478BF}" type="slidenum">
              <a:rPr lang="en-US" smtClean="0"/>
              <a:t>23</a:t>
            </a:fld>
            <a:endParaRPr lang="en-US"/>
          </a:p>
        </p:txBody>
      </p:sp>
    </p:spTree>
    <p:extLst>
      <p:ext uri="{BB962C8B-B14F-4D97-AF65-F5344CB8AC3E}">
        <p14:creationId xmlns:p14="http://schemas.microsoft.com/office/powerpoint/2010/main" val="3293767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92CEF6DD-C739-6564-EC78-87BDBA39D34C}"/>
              </a:ext>
            </a:extLst>
          </p:cNvPr>
          <p:cNvPicPr>
            <a:picLocks noChangeAspect="1"/>
          </p:cNvPicPr>
          <p:nvPr/>
        </p:nvPicPr>
        <p:blipFill>
          <a:blip r:embed="rId2"/>
          <a:stretch>
            <a:fillRect/>
          </a:stretch>
        </p:blipFill>
        <p:spPr>
          <a:xfrm>
            <a:off x="1781801" y="1540652"/>
            <a:ext cx="5580397" cy="3204000"/>
          </a:xfrm>
          <a:prstGeom prst="rect">
            <a:avLst/>
          </a:prstGeom>
        </p:spPr>
      </p:pic>
      <p:sp>
        <p:nvSpPr>
          <p:cNvPr id="2" name="Θέση υποσέλιδου 1">
            <a:extLst>
              <a:ext uri="{FF2B5EF4-FFF2-40B4-BE49-F238E27FC236}">
                <a16:creationId xmlns:a16="http://schemas.microsoft.com/office/drawing/2014/main" id="{37322C33-3197-9981-0F1F-B3CAA269CE2A}"/>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id="{C70BDCC3-5A37-4657-A7C9-82CC8ADF94D3}"/>
              </a:ext>
            </a:extLst>
          </p:cNvPr>
          <p:cNvSpPr>
            <a:spLocks noGrp="1"/>
          </p:cNvSpPr>
          <p:nvPr>
            <p:ph type="sldNum" sz="quarter" idx="12"/>
          </p:nvPr>
        </p:nvSpPr>
        <p:spPr/>
        <p:txBody>
          <a:bodyPr/>
          <a:lstStyle/>
          <a:p>
            <a:fld id="{C1FF6DA9-008F-8B48-92A6-B652298478BF}" type="slidenum">
              <a:rPr lang="en-US" smtClean="0"/>
              <a:t>24</a:t>
            </a:fld>
            <a:endParaRPr lang="en-US"/>
          </a:p>
        </p:txBody>
      </p:sp>
    </p:spTree>
    <p:extLst>
      <p:ext uri="{BB962C8B-B14F-4D97-AF65-F5344CB8AC3E}">
        <p14:creationId xmlns:p14="http://schemas.microsoft.com/office/powerpoint/2010/main" val="3153816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9E63E9E2-3269-E264-2ABD-63FA846EF5C2}"/>
              </a:ext>
            </a:extLst>
          </p:cNvPr>
          <p:cNvPicPr>
            <a:picLocks noChangeAspect="1"/>
          </p:cNvPicPr>
          <p:nvPr/>
        </p:nvPicPr>
        <p:blipFill>
          <a:blip r:embed="rId2"/>
          <a:srcRect r="6449" b="61738"/>
          <a:stretch/>
        </p:blipFill>
        <p:spPr>
          <a:xfrm>
            <a:off x="536418" y="523622"/>
            <a:ext cx="8071164" cy="4120806"/>
          </a:xfrm>
          <a:prstGeom prst="rect">
            <a:avLst/>
          </a:prstGeom>
        </p:spPr>
      </p:pic>
      <p:sp>
        <p:nvSpPr>
          <p:cNvPr id="2" name="Θέση υποσέλιδου 1">
            <a:extLst>
              <a:ext uri="{FF2B5EF4-FFF2-40B4-BE49-F238E27FC236}">
                <a16:creationId xmlns:a16="http://schemas.microsoft.com/office/drawing/2014/main" id="{7ADBEB14-FDDF-2DFA-5033-0A963FB84890}"/>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id="{95F26BD9-A2FC-E974-D72D-1912044B9B59}"/>
              </a:ext>
            </a:extLst>
          </p:cNvPr>
          <p:cNvSpPr>
            <a:spLocks noGrp="1"/>
          </p:cNvSpPr>
          <p:nvPr>
            <p:ph type="sldNum" sz="quarter" idx="12"/>
          </p:nvPr>
        </p:nvSpPr>
        <p:spPr/>
        <p:txBody>
          <a:bodyPr/>
          <a:lstStyle/>
          <a:p>
            <a:fld id="{C1FF6DA9-008F-8B48-92A6-B652298478BF}" type="slidenum">
              <a:rPr lang="en-US" smtClean="0"/>
              <a:t>25</a:t>
            </a:fld>
            <a:endParaRPr lang="en-US"/>
          </a:p>
        </p:txBody>
      </p:sp>
    </p:spTree>
    <p:extLst>
      <p:ext uri="{BB962C8B-B14F-4D97-AF65-F5344CB8AC3E}">
        <p14:creationId xmlns:p14="http://schemas.microsoft.com/office/powerpoint/2010/main" val="13494080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a:extLst>
              <a:ext uri="{FF2B5EF4-FFF2-40B4-BE49-F238E27FC236}">
                <a16:creationId xmlns:a16="http://schemas.microsoft.com/office/drawing/2014/main" id="{ADD2F78C-384A-B69D-90A0-4294D3EFA71E}"/>
              </a:ext>
            </a:extLst>
          </p:cNvPr>
          <p:cNvSpPr>
            <a:spLocks noGrp="1"/>
          </p:cNvSpPr>
          <p:nvPr>
            <p:ph type="ftr" sz="quarter" idx="11"/>
          </p:nvPr>
        </p:nvSpPr>
        <p:spPr/>
        <p:txBody>
          <a:bodyPr/>
          <a:lstStyle/>
          <a:p>
            <a:endParaRPr lang="en-US"/>
          </a:p>
        </p:txBody>
      </p:sp>
      <p:sp>
        <p:nvSpPr>
          <p:cNvPr id="3" name="Θέση αριθμού διαφάνειας 2">
            <a:extLst>
              <a:ext uri="{FF2B5EF4-FFF2-40B4-BE49-F238E27FC236}">
                <a16:creationId xmlns:a16="http://schemas.microsoft.com/office/drawing/2014/main" id="{4F77F1EB-AC3C-8C03-2100-381632C07F1D}"/>
              </a:ext>
            </a:extLst>
          </p:cNvPr>
          <p:cNvSpPr>
            <a:spLocks noGrp="1"/>
          </p:cNvSpPr>
          <p:nvPr>
            <p:ph type="sldNum" sz="quarter" idx="12"/>
          </p:nvPr>
        </p:nvSpPr>
        <p:spPr/>
        <p:txBody>
          <a:bodyPr/>
          <a:lstStyle/>
          <a:p>
            <a:fld id="{C1FF6DA9-008F-8B48-92A6-B652298478BF}" type="slidenum">
              <a:rPr lang="en-US" smtClean="0"/>
              <a:t>26</a:t>
            </a:fld>
            <a:endParaRPr lang="en-US"/>
          </a:p>
        </p:txBody>
      </p:sp>
      <p:sp>
        <p:nvSpPr>
          <p:cNvPr id="5" name="TextBox 4">
            <a:extLst>
              <a:ext uri="{FF2B5EF4-FFF2-40B4-BE49-F238E27FC236}">
                <a16:creationId xmlns:a16="http://schemas.microsoft.com/office/drawing/2014/main" id="{D2A8508C-BCF2-49CF-1321-3461B0EA61B1}"/>
              </a:ext>
            </a:extLst>
          </p:cNvPr>
          <p:cNvSpPr txBox="1"/>
          <p:nvPr/>
        </p:nvSpPr>
        <p:spPr>
          <a:xfrm>
            <a:off x="470781" y="642083"/>
            <a:ext cx="7903675" cy="4401205"/>
          </a:xfrm>
          <a:prstGeom prst="rect">
            <a:avLst/>
          </a:prstGeom>
          <a:noFill/>
        </p:spPr>
        <p:txBody>
          <a:bodyPr wrap="square">
            <a:spAutoFit/>
          </a:bodyPr>
          <a:lstStyle/>
          <a:p>
            <a:pPr algn="just"/>
            <a:r>
              <a:rPr lang="el-GR" sz="2800" b="1" dirty="0"/>
              <a:t>Εισαγωγή</a:t>
            </a:r>
            <a:r>
              <a:rPr lang="el-GR" sz="2800" dirty="0"/>
              <a:t>. </a:t>
            </a:r>
          </a:p>
          <a:p>
            <a:pPr algn="just"/>
            <a:r>
              <a:rPr lang="el-GR" sz="2800" dirty="0"/>
              <a:t>Στο στάδιο αυτό:</a:t>
            </a:r>
          </a:p>
          <a:p>
            <a:pPr algn="just">
              <a:buFont typeface="Arial" panose="020B0604020202020204" pitchFamily="34" charset="0"/>
              <a:buChar char="•"/>
            </a:pPr>
            <a:r>
              <a:rPr lang="el-GR" sz="2800" dirty="0"/>
              <a:t>Το προϊόν χρειάζεται χρόνο για να γίνει αποδεκτό από τους αγοραστές.</a:t>
            </a:r>
          </a:p>
          <a:p>
            <a:pPr algn="just">
              <a:buFont typeface="Arial" panose="020B0604020202020204" pitchFamily="34" charset="0"/>
              <a:buChar char="•"/>
            </a:pPr>
            <a:r>
              <a:rPr lang="el-GR" sz="2800" dirty="0"/>
              <a:t>Οι πωλήσεις αυξάνονται αργά και λίγες επιχειρήσεις προσφέρουν το προϊόν.</a:t>
            </a:r>
          </a:p>
          <a:p>
            <a:pPr algn="just">
              <a:buFont typeface="Arial" panose="020B0604020202020204" pitchFamily="34" charset="0"/>
              <a:buChar char="•"/>
            </a:pPr>
            <a:r>
              <a:rPr lang="el-GR" sz="2800" dirty="0"/>
              <a:t>Το κόστος ανά μονάδα είναι υψηλό λόγω μικρής παραγωγής.</a:t>
            </a:r>
          </a:p>
          <a:p>
            <a:pPr algn="just">
              <a:buFont typeface="Arial" panose="020B0604020202020204" pitchFamily="34" charset="0"/>
              <a:buChar char="•"/>
            </a:pPr>
            <a:r>
              <a:rPr lang="el-GR" sz="2800" dirty="0"/>
              <a:t>Παρά τις υψηλές τιμές, το προϊόν είναι ζημιογόνο εξαιτίας των εξόδων έρευνας και διαφήμισης.</a:t>
            </a:r>
          </a:p>
        </p:txBody>
      </p:sp>
    </p:spTree>
    <p:extLst>
      <p:ext uri="{BB962C8B-B14F-4D97-AF65-F5344CB8AC3E}">
        <p14:creationId xmlns:p14="http://schemas.microsoft.com/office/powerpoint/2010/main" val="18259784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2FFD80-89CE-B597-9F27-3BD282F3EA4D}"/>
            </a:ext>
          </a:extLst>
        </p:cNvPr>
        <p:cNvGrpSpPr/>
        <p:nvPr/>
      </p:nvGrpSpPr>
      <p:grpSpPr>
        <a:xfrm>
          <a:off x="0" y="0"/>
          <a:ext cx="0" cy="0"/>
          <a:chOff x="0" y="0"/>
          <a:chExt cx="0" cy="0"/>
        </a:xfrm>
      </p:grpSpPr>
      <p:pic>
        <p:nvPicPr>
          <p:cNvPr id="3" name="Εικόνα 2">
            <a:extLst>
              <a:ext uri="{FF2B5EF4-FFF2-40B4-BE49-F238E27FC236}">
                <a16:creationId xmlns:a16="http://schemas.microsoft.com/office/drawing/2014/main" id="{3A832DF0-2F06-2D51-398C-746F3EDAAE27}"/>
              </a:ext>
            </a:extLst>
          </p:cNvPr>
          <p:cNvPicPr>
            <a:picLocks noChangeAspect="1"/>
          </p:cNvPicPr>
          <p:nvPr/>
        </p:nvPicPr>
        <p:blipFill>
          <a:blip r:embed="rId2"/>
          <a:srcRect l="1" t="38907" r="3740" b="24466"/>
          <a:stretch/>
        </p:blipFill>
        <p:spPr>
          <a:xfrm>
            <a:off x="602055" y="606583"/>
            <a:ext cx="7939889" cy="4970352"/>
          </a:xfrm>
          <a:prstGeom prst="rect">
            <a:avLst/>
          </a:prstGeom>
        </p:spPr>
      </p:pic>
      <p:sp>
        <p:nvSpPr>
          <p:cNvPr id="2" name="Θέση υποσέλιδου 1">
            <a:extLst>
              <a:ext uri="{FF2B5EF4-FFF2-40B4-BE49-F238E27FC236}">
                <a16:creationId xmlns:a16="http://schemas.microsoft.com/office/drawing/2014/main" id="{BC436C5D-7BDE-09E5-B1DB-89EFC945D49A}"/>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id="{55AD2D7D-962A-CCC7-8227-0E04D3CDD953}"/>
              </a:ext>
            </a:extLst>
          </p:cNvPr>
          <p:cNvSpPr>
            <a:spLocks noGrp="1"/>
          </p:cNvSpPr>
          <p:nvPr>
            <p:ph type="sldNum" sz="quarter" idx="12"/>
          </p:nvPr>
        </p:nvSpPr>
        <p:spPr/>
        <p:txBody>
          <a:bodyPr/>
          <a:lstStyle/>
          <a:p>
            <a:fld id="{C1FF6DA9-008F-8B48-92A6-B652298478BF}" type="slidenum">
              <a:rPr lang="en-US" smtClean="0"/>
              <a:t>27</a:t>
            </a:fld>
            <a:endParaRPr lang="en-US"/>
          </a:p>
        </p:txBody>
      </p:sp>
    </p:spTree>
    <p:extLst>
      <p:ext uri="{BB962C8B-B14F-4D97-AF65-F5344CB8AC3E}">
        <p14:creationId xmlns:p14="http://schemas.microsoft.com/office/powerpoint/2010/main" val="8334217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a:extLst>
              <a:ext uri="{FF2B5EF4-FFF2-40B4-BE49-F238E27FC236}">
                <a16:creationId xmlns:a16="http://schemas.microsoft.com/office/drawing/2014/main" id="{C6EBC2BD-E5ED-941E-FCEB-5D972174CEDD}"/>
              </a:ext>
            </a:extLst>
          </p:cNvPr>
          <p:cNvSpPr>
            <a:spLocks noGrp="1"/>
          </p:cNvSpPr>
          <p:nvPr>
            <p:ph type="ftr" sz="quarter" idx="11"/>
          </p:nvPr>
        </p:nvSpPr>
        <p:spPr/>
        <p:txBody>
          <a:bodyPr/>
          <a:lstStyle/>
          <a:p>
            <a:endParaRPr lang="en-US"/>
          </a:p>
        </p:txBody>
      </p:sp>
      <p:sp>
        <p:nvSpPr>
          <p:cNvPr id="3" name="Θέση αριθμού διαφάνειας 2">
            <a:extLst>
              <a:ext uri="{FF2B5EF4-FFF2-40B4-BE49-F238E27FC236}">
                <a16:creationId xmlns:a16="http://schemas.microsoft.com/office/drawing/2014/main" id="{F289D0BE-08D5-FFDB-5197-9A71A9543CD4}"/>
              </a:ext>
            </a:extLst>
          </p:cNvPr>
          <p:cNvSpPr>
            <a:spLocks noGrp="1"/>
          </p:cNvSpPr>
          <p:nvPr>
            <p:ph type="sldNum" sz="quarter" idx="12"/>
          </p:nvPr>
        </p:nvSpPr>
        <p:spPr/>
        <p:txBody>
          <a:bodyPr/>
          <a:lstStyle/>
          <a:p>
            <a:fld id="{C1FF6DA9-008F-8B48-92A6-B652298478BF}" type="slidenum">
              <a:rPr lang="en-US" smtClean="0"/>
              <a:t>28</a:t>
            </a:fld>
            <a:endParaRPr lang="en-US"/>
          </a:p>
        </p:txBody>
      </p:sp>
      <p:sp>
        <p:nvSpPr>
          <p:cNvPr id="5" name="TextBox 4">
            <a:extLst>
              <a:ext uri="{FF2B5EF4-FFF2-40B4-BE49-F238E27FC236}">
                <a16:creationId xmlns:a16="http://schemas.microsoft.com/office/drawing/2014/main" id="{7A0FDFCD-6DEE-2870-B548-479B41D790DD}"/>
              </a:ext>
            </a:extLst>
          </p:cNvPr>
          <p:cNvSpPr txBox="1"/>
          <p:nvPr/>
        </p:nvSpPr>
        <p:spPr>
          <a:xfrm>
            <a:off x="968721" y="645741"/>
            <a:ext cx="7718079" cy="5262979"/>
          </a:xfrm>
          <a:prstGeom prst="rect">
            <a:avLst/>
          </a:prstGeom>
          <a:noFill/>
        </p:spPr>
        <p:txBody>
          <a:bodyPr wrap="square">
            <a:spAutoFit/>
          </a:bodyPr>
          <a:lstStyle/>
          <a:p>
            <a:r>
              <a:rPr lang="el-GR" sz="2800" dirty="0"/>
              <a:t>Το στάδιο της </a:t>
            </a:r>
            <a:r>
              <a:rPr lang="el-GR" sz="2800" b="1" dirty="0"/>
              <a:t>Ανάπτυξης</a:t>
            </a:r>
            <a:r>
              <a:rPr lang="el-GR" sz="2800" dirty="0"/>
              <a:t> στον κύκλο ζωής του προϊόντος:</a:t>
            </a:r>
          </a:p>
          <a:p>
            <a:pPr>
              <a:buFont typeface="Arial" panose="020B0604020202020204" pitchFamily="34" charset="0"/>
              <a:buChar char="•"/>
            </a:pPr>
            <a:r>
              <a:rPr lang="el-GR" sz="2800" dirty="0"/>
              <a:t>Το προϊόν γίνεται αποδεκτό από την αγορά και οι πωλήσεις αυξάνονται γρήγορα.</a:t>
            </a:r>
          </a:p>
          <a:p>
            <a:pPr>
              <a:buFont typeface="Arial" panose="020B0604020202020204" pitchFamily="34" charset="0"/>
              <a:buChar char="•"/>
            </a:pPr>
            <a:r>
              <a:rPr lang="el-GR" sz="2800" dirty="0"/>
              <a:t>Το προϊόν αρχίζει να αποφέρει κέρδη.</a:t>
            </a:r>
          </a:p>
          <a:p>
            <a:pPr>
              <a:buFont typeface="Arial" panose="020B0604020202020204" pitchFamily="34" charset="0"/>
              <a:buChar char="•"/>
            </a:pPr>
            <a:r>
              <a:rPr lang="el-GR" sz="2800" dirty="0"/>
              <a:t>Η αυξημένη παραγωγή μειώνει το κόστος ανά μονάδα.</a:t>
            </a:r>
          </a:p>
          <a:p>
            <a:pPr>
              <a:buFont typeface="Arial" panose="020B0604020202020204" pitchFamily="34" charset="0"/>
              <a:buChar char="•"/>
            </a:pPr>
            <a:r>
              <a:rPr lang="el-GR" sz="2800" dirty="0"/>
              <a:t>Η ζήτηση και οι τιμές παραμένουν υψηλές, οδηγώντας σε υψηλή κερδοφορία.</a:t>
            </a:r>
          </a:p>
          <a:p>
            <a:pPr>
              <a:buFont typeface="Arial" panose="020B0604020202020204" pitchFamily="34" charset="0"/>
              <a:buChar char="•"/>
            </a:pPr>
            <a:r>
              <a:rPr lang="el-GR" sz="2800" dirty="0"/>
              <a:t>Η επιτυχία προσελκύει ανταγωνιστές και απαιτεί επενδύσεις σε βελτιώσεις και διανομή για τη διατήρηση της θέσης στην αγορά.</a:t>
            </a:r>
          </a:p>
        </p:txBody>
      </p:sp>
    </p:spTree>
    <p:extLst>
      <p:ext uri="{BB962C8B-B14F-4D97-AF65-F5344CB8AC3E}">
        <p14:creationId xmlns:p14="http://schemas.microsoft.com/office/powerpoint/2010/main" val="35539187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43EB06-3A07-28D6-001F-6AB064E84743}"/>
            </a:ext>
          </a:extLst>
        </p:cNvPr>
        <p:cNvGrpSpPr/>
        <p:nvPr/>
      </p:nvGrpSpPr>
      <p:grpSpPr>
        <a:xfrm>
          <a:off x="0" y="0"/>
          <a:ext cx="0" cy="0"/>
          <a:chOff x="0" y="0"/>
          <a:chExt cx="0" cy="0"/>
        </a:xfrm>
      </p:grpSpPr>
      <p:pic>
        <p:nvPicPr>
          <p:cNvPr id="3" name="Εικόνα 2">
            <a:extLst>
              <a:ext uri="{FF2B5EF4-FFF2-40B4-BE49-F238E27FC236}">
                <a16:creationId xmlns:a16="http://schemas.microsoft.com/office/drawing/2014/main" id="{AC5C3993-844E-8D17-76B7-6385C9905003}"/>
              </a:ext>
            </a:extLst>
          </p:cNvPr>
          <p:cNvPicPr>
            <a:picLocks noChangeAspect="1"/>
          </p:cNvPicPr>
          <p:nvPr/>
        </p:nvPicPr>
        <p:blipFill>
          <a:blip r:embed="rId2"/>
          <a:srcRect t="75050" r="-1486"/>
          <a:stretch/>
        </p:blipFill>
        <p:spPr>
          <a:xfrm>
            <a:off x="371189" y="1850311"/>
            <a:ext cx="8607697" cy="2988000"/>
          </a:xfrm>
          <a:prstGeom prst="rect">
            <a:avLst/>
          </a:prstGeom>
        </p:spPr>
      </p:pic>
      <p:sp>
        <p:nvSpPr>
          <p:cNvPr id="2" name="Θέση υποσέλιδου 1">
            <a:extLst>
              <a:ext uri="{FF2B5EF4-FFF2-40B4-BE49-F238E27FC236}">
                <a16:creationId xmlns:a16="http://schemas.microsoft.com/office/drawing/2014/main" id="{C089FD63-2357-70ED-5290-A201A8551A55}"/>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id="{E326E641-80B2-CA60-58E4-277DAE80C2EC}"/>
              </a:ext>
            </a:extLst>
          </p:cNvPr>
          <p:cNvSpPr>
            <a:spLocks noGrp="1"/>
          </p:cNvSpPr>
          <p:nvPr>
            <p:ph type="sldNum" sz="quarter" idx="12"/>
          </p:nvPr>
        </p:nvSpPr>
        <p:spPr/>
        <p:txBody>
          <a:bodyPr/>
          <a:lstStyle/>
          <a:p>
            <a:fld id="{C1FF6DA9-008F-8B48-92A6-B652298478BF}" type="slidenum">
              <a:rPr lang="en-US" smtClean="0"/>
              <a:t>29</a:t>
            </a:fld>
            <a:endParaRPr lang="en-US"/>
          </a:p>
        </p:txBody>
      </p:sp>
    </p:spTree>
    <p:extLst>
      <p:ext uri="{BB962C8B-B14F-4D97-AF65-F5344CB8AC3E}">
        <p14:creationId xmlns:p14="http://schemas.microsoft.com/office/powerpoint/2010/main" val="668547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Διαφάνεια 3</a:t>
            </a:r>
          </a:p>
        </p:txBody>
      </p:sp>
      <p:sp>
        <p:nvSpPr>
          <p:cNvPr id="3" name="Content Placeholder 2"/>
          <p:cNvSpPr>
            <a:spLocks noGrp="1"/>
          </p:cNvSpPr>
          <p:nvPr>
            <p:ph idx="1"/>
          </p:nvPr>
        </p:nvSpPr>
        <p:spPr/>
        <p:txBody>
          <a:bodyPr/>
          <a:lstStyle/>
          <a:p>
            <a:r>
              <a:t>Βασικά Χαρακτηριστικά Προϊόντων:</a:t>
            </a:r>
          </a:p>
          <a:p>
            <a:r>
              <a:t>- Υλική μορφή ή άυλη υπηρεσία.</a:t>
            </a:r>
          </a:p>
          <a:p>
            <a:r>
              <a:t>- Συμβολική αξία: Εντυπώσεις και συναισθηματική σύνδεση με τους πελάτες.</a:t>
            </a:r>
          </a:p>
        </p:txBody>
      </p:sp>
      <p:sp>
        <p:nvSpPr>
          <p:cNvPr id="4" name="Θέση υποσέλιδου 3">
            <a:extLst>
              <a:ext uri="{FF2B5EF4-FFF2-40B4-BE49-F238E27FC236}">
                <a16:creationId xmlns:a16="http://schemas.microsoft.com/office/drawing/2014/main" id="{30ACB9C6-C972-EBA6-992A-4C7CF6DDA8FE}"/>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00B65D57-F390-52D5-E220-3A5B1C648AFE}"/>
              </a:ext>
            </a:extLst>
          </p:cNvPr>
          <p:cNvSpPr>
            <a:spLocks noGrp="1"/>
          </p:cNvSpPr>
          <p:nvPr>
            <p:ph type="sldNum" sz="quarter" idx="12"/>
          </p:nvPr>
        </p:nvSpPr>
        <p:spPr/>
        <p:txBody>
          <a:bodyPr/>
          <a:lstStyle/>
          <a:p>
            <a:fld id="{C1FF6DA9-008F-8B48-92A6-B652298478BF}" type="slidenum">
              <a:rPr lang="en-US" smtClean="0"/>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a:extLst>
              <a:ext uri="{FF2B5EF4-FFF2-40B4-BE49-F238E27FC236}">
                <a16:creationId xmlns:a16="http://schemas.microsoft.com/office/drawing/2014/main" id="{3443AA17-05B5-D0DC-7AB1-141F09351CBB}"/>
              </a:ext>
            </a:extLst>
          </p:cNvPr>
          <p:cNvSpPr>
            <a:spLocks noGrp="1"/>
          </p:cNvSpPr>
          <p:nvPr>
            <p:ph type="ftr" sz="quarter" idx="11"/>
          </p:nvPr>
        </p:nvSpPr>
        <p:spPr/>
        <p:txBody>
          <a:bodyPr/>
          <a:lstStyle/>
          <a:p>
            <a:endParaRPr lang="en-US"/>
          </a:p>
        </p:txBody>
      </p:sp>
      <p:sp>
        <p:nvSpPr>
          <p:cNvPr id="3" name="Θέση αριθμού διαφάνειας 2">
            <a:extLst>
              <a:ext uri="{FF2B5EF4-FFF2-40B4-BE49-F238E27FC236}">
                <a16:creationId xmlns:a16="http://schemas.microsoft.com/office/drawing/2014/main" id="{6B9DCE0B-0E0B-60C1-BBEA-4CB58B71CED1}"/>
              </a:ext>
            </a:extLst>
          </p:cNvPr>
          <p:cNvSpPr>
            <a:spLocks noGrp="1"/>
          </p:cNvSpPr>
          <p:nvPr>
            <p:ph type="sldNum" sz="quarter" idx="12"/>
          </p:nvPr>
        </p:nvSpPr>
        <p:spPr/>
        <p:txBody>
          <a:bodyPr/>
          <a:lstStyle/>
          <a:p>
            <a:fld id="{C1FF6DA9-008F-8B48-92A6-B652298478BF}" type="slidenum">
              <a:rPr lang="en-US" smtClean="0"/>
              <a:t>30</a:t>
            </a:fld>
            <a:endParaRPr lang="en-US"/>
          </a:p>
        </p:txBody>
      </p:sp>
      <p:sp>
        <p:nvSpPr>
          <p:cNvPr id="5" name="TextBox 4">
            <a:extLst>
              <a:ext uri="{FF2B5EF4-FFF2-40B4-BE49-F238E27FC236}">
                <a16:creationId xmlns:a16="http://schemas.microsoft.com/office/drawing/2014/main" id="{9EC6EE58-50FE-0F41-D8FD-A43B488C3E41}"/>
              </a:ext>
            </a:extLst>
          </p:cNvPr>
          <p:cNvSpPr txBox="1"/>
          <p:nvPr/>
        </p:nvSpPr>
        <p:spPr>
          <a:xfrm>
            <a:off x="597528" y="389547"/>
            <a:ext cx="7641125" cy="5693866"/>
          </a:xfrm>
          <a:prstGeom prst="rect">
            <a:avLst/>
          </a:prstGeom>
          <a:noFill/>
        </p:spPr>
        <p:txBody>
          <a:bodyPr wrap="square">
            <a:spAutoFit/>
          </a:bodyPr>
          <a:lstStyle/>
          <a:p>
            <a:pPr algn="just"/>
            <a:r>
              <a:rPr lang="el-GR" sz="2800" dirty="0"/>
              <a:t>Το στάδιο της </a:t>
            </a:r>
            <a:r>
              <a:rPr lang="el-GR" sz="2800" b="1" dirty="0"/>
              <a:t>Ωριμότητας</a:t>
            </a:r>
            <a:r>
              <a:rPr lang="el-GR" sz="2800" dirty="0"/>
              <a:t> στον κύκλο ζωής του προϊόντος:</a:t>
            </a:r>
          </a:p>
          <a:p>
            <a:pPr algn="just">
              <a:buFont typeface="Arial" panose="020B0604020202020204" pitchFamily="34" charset="0"/>
              <a:buChar char="•"/>
            </a:pPr>
            <a:r>
              <a:rPr lang="el-GR" sz="2800" dirty="0"/>
              <a:t>Ο ρυθμός αύξησης των πωλήσεων μειώνεται και το προϊόν φτάνει σε ωριμότητα.</a:t>
            </a:r>
          </a:p>
          <a:p>
            <a:pPr algn="just">
              <a:buFont typeface="Arial" panose="020B0604020202020204" pitchFamily="34" charset="0"/>
              <a:buChar char="•"/>
            </a:pPr>
            <a:r>
              <a:rPr lang="el-GR" sz="2800" dirty="0"/>
              <a:t>Αυτό το στάδιο είναι συνήθως το πιο μακροχρόνιο για επιτυχημένα προϊόντα.</a:t>
            </a:r>
          </a:p>
          <a:p>
            <a:pPr algn="just">
              <a:buFont typeface="Arial" panose="020B0604020202020204" pitchFamily="34" charset="0"/>
              <a:buChar char="•"/>
            </a:pPr>
            <a:r>
              <a:rPr lang="el-GR" sz="2800" dirty="0"/>
              <a:t>Οι πωλήσεις σταθεροποιούνται ή αρχίζουν να μειώνονται.</a:t>
            </a:r>
          </a:p>
          <a:p>
            <a:pPr algn="just">
              <a:buFont typeface="Arial" panose="020B0604020202020204" pitchFamily="34" charset="0"/>
              <a:buChar char="•"/>
            </a:pPr>
            <a:r>
              <a:rPr lang="el-GR" sz="2800" dirty="0"/>
              <a:t>Εμφανίζεται πλεονάζουσα παραγωγική δυναμικότητα στην αγορά.</a:t>
            </a:r>
          </a:p>
          <a:p>
            <a:pPr algn="just">
              <a:buFont typeface="Arial" panose="020B0604020202020204" pitchFamily="34" charset="0"/>
              <a:buChar char="•"/>
            </a:pPr>
            <a:r>
              <a:rPr lang="el-GR" sz="2800" dirty="0"/>
              <a:t>Ο ανταγωνισμός εντείνεται, καθώς πολλές επιχειρήσεις προσπαθούν να διατηρήσουν τη θέση τους.</a:t>
            </a:r>
          </a:p>
        </p:txBody>
      </p:sp>
    </p:spTree>
    <p:extLst>
      <p:ext uri="{BB962C8B-B14F-4D97-AF65-F5344CB8AC3E}">
        <p14:creationId xmlns:p14="http://schemas.microsoft.com/office/powerpoint/2010/main" val="30736512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1A5C1E2E-2FFD-329B-13C0-998F3C006C7C}"/>
              </a:ext>
            </a:extLst>
          </p:cNvPr>
          <p:cNvPicPr>
            <a:picLocks noChangeAspect="1"/>
          </p:cNvPicPr>
          <p:nvPr/>
        </p:nvPicPr>
        <p:blipFill>
          <a:blip r:embed="rId2"/>
          <a:stretch>
            <a:fillRect/>
          </a:stretch>
        </p:blipFill>
        <p:spPr>
          <a:xfrm>
            <a:off x="574480" y="1600185"/>
            <a:ext cx="7995040" cy="3852000"/>
          </a:xfrm>
          <a:prstGeom prst="rect">
            <a:avLst/>
          </a:prstGeom>
        </p:spPr>
      </p:pic>
      <p:sp>
        <p:nvSpPr>
          <p:cNvPr id="2" name="Θέση υποσέλιδου 1">
            <a:extLst>
              <a:ext uri="{FF2B5EF4-FFF2-40B4-BE49-F238E27FC236}">
                <a16:creationId xmlns:a16="http://schemas.microsoft.com/office/drawing/2014/main" id="{41D9B468-699F-DD9D-94F6-F0B517827AC9}"/>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id="{29D72FB8-36F9-046A-F95E-EAF54BBD6C86}"/>
              </a:ext>
            </a:extLst>
          </p:cNvPr>
          <p:cNvSpPr>
            <a:spLocks noGrp="1"/>
          </p:cNvSpPr>
          <p:nvPr>
            <p:ph type="sldNum" sz="quarter" idx="12"/>
          </p:nvPr>
        </p:nvSpPr>
        <p:spPr/>
        <p:txBody>
          <a:bodyPr/>
          <a:lstStyle/>
          <a:p>
            <a:fld id="{C1FF6DA9-008F-8B48-92A6-B652298478BF}" type="slidenum">
              <a:rPr lang="en-US" smtClean="0"/>
              <a:t>31</a:t>
            </a:fld>
            <a:endParaRPr lang="en-US"/>
          </a:p>
        </p:txBody>
      </p:sp>
    </p:spTree>
    <p:extLst>
      <p:ext uri="{BB962C8B-B14F-4D97-AF65-F5344CB8AC3E}">
        <p14:creationId xmlns:p14="http://schemas.microsoft.com/office/powerpoint/2010/main" val="22511760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a:extLst>
              <a:ext uri="{FF2B5EF4-FFF2-40B4-BE49-F238E27FC236}">
                <a16:creationId xmlns:a16="http://schemas.microsoft.com/office/drawing/2014/main" id="{13C24462-7C8B-C013-DBCE-D80A13549916}"/>
              </a:ext>
            </a:extLst>
          </p:cNvPr>
          <p:cNvSpPr>
            <a:spLocks noGrp="1"/>
          </p:cNvSpPr>
          <p:nvPr>
            <p:ph type="ftr" sz="quarter" idx="11"/>
          </p:nvPr>
        </p:nvSpPr>
        <p:spPr/>
        <p:txBody>
          <a:bodyPr/>
          <a:lstStyle/>
          <a:p>
            <a:endParaRPr lang="en-US"/>
          </a:p>
        </p:txBody>
      </p:sp>
      <p:sp>
        <p:nvSpPr>
          <p:cNvPr id="3" name="Θέση αριθμού διαφάνειας 2">
            <a:extLst>
              <a:ext uri="{FF2B5EF4-FFF2-40B4-BE49-F238E27FC236}">
                <a16:creationId xmlns:a16="http://schemas.microsoft.com/office/drawing/2014/main" id="{C102E4B7-B862-EE6C-4F2F-FA08788C022F}"/>
              </a:ext>
            </a:extLst>
          </p:cNvPr>
          <p:cNvSpPr>
            <a:spLocks noGrp="1"/>
          </p:cNvSpPr>
          <p:nvPr>
            <p:ph type="sldNum" sz="quarter" idx="12"/>
          </p:nvPr>
        </p:nvSpPr>
        <p:spPr/>
        <p:txBody>
          <a:bodyPr/>
          <a:lstStyle/>
          <a:p>
            <a:fld id="{C1FF6DA9-008F-8B48-92A6-B652298478BF}" type="slidenum">
              <a:rPr lang="en-US" smtClean="0"/>
              <a:t>32</a:t>
            </a:fld>
            <a:endParaRPr lang="en-US"/>
          </a:p>
        </p:txBody>
      </p:sp>
      <p:sp>
        <p:nvSpPr>
          <p:cNvPr id="5" name="TextBox 4">
            <a:extLst>
              <a:ext uri="{FF2B5EF4-FFF2-40B4-BE49-F238E27FC236}">
                <a16:creationId xmlns:a16="http://schemas.microsoft.com/office/drawing/2014/main" id="{D471DD93-7F66-0F81-EBD0-6D96B29C3F8A}"/>
              </a:ext>
            </a:extLst>
          </p:cNvPr>
          <p:cNvSpPr txBox="1"/>
          <p:nvPr/>
        </p:nvSpPr>
        <p:spPr>
          <a:xfrm>
            <a:off x="823865" y="477384"/>
            <a:ext cx="7613965" cy="5262979"/>
          </a:xfrm>
          <a:prstGeom prst="rect">
            <a:avLst/>
          </a:prstGeom>
          <a:noFill/>
        </p:spPr>
        <p:txBody>
          <a:bodyPr wrap="square">
            <a:spAutoFit/>
          </a:bodyPr>
          <a:lstStyle/>
          <a:p>
            <a:r>
              <a:rPr lang="el-GR" sz="2800" dirty="0"/>
              <a:t>Το στάδιο της </a:t>
            </a:r>
            <a:r>
              <a:rPr lang="el-GR" sz="2800" b="1" dirty="0"/>
              <a:t>Παρακμής</a:t>
            </a:r>
            <a:r>
              <a:rPr lang="el-GR" sz="2800" dirty="0"/>
              <a:t> στον κύκλο ζωής του προϊόντος:</a:t>
            </a:r>
          </a:p>
          <a:p>
            <a:pPr>
              <a:buFont typeface="Arial" panose="020B0604020202020204" pitchFamily="34" charset="0"/>
              <a:buChar char="•"/>
            </a:pPr>
            <a:r>
              <a:rPr lang="el-GR" sz="2800" dirty="0"/>
              <a:t>Τα περισσότερα προϊόντα φτάνουν τελικά σε παρακμή, που μπορεί να είναι αργή ή γρήγορη.</a:t>
            </a:r>
          </a:p>
          <a:p>
            <a:pPr>
              <a:buFont typeface="Arial" panose="020B0604020202020204" pitchFamily="34" charset="0"/>
              <a:buChar char="•"/>
            </a:pPr>
            <a:r>
              <a:rPr lang="el-GR" sz="2800" dirty="0"/>
              <a:t>Οι παραγωγοί αποσύρονται σταδιακά από την αγορά, καθώς οι πωλήσεις μειώνονται σημαντικά.</a:t>
            </a:r>
          </a:p>
          <a:p>
            <a:pPr>
              <a:buFont typeface="Arial" panose="020B0604020202020204" pitchFamily="34" charset="0"/>
              <a:buChar char="•"/>
            </a:pPr>
            <a:r>
              <a:rPr lang="el-GR" sz="2800" dirty="0"/>
              <a:t>Καταναλωτές εγκαταλείπουν το προϊόν για εναλλακτικές επιλογές.</a:t>
            </a:r>
          </a:p>
          <a:p>
            <a:pPr>
              <a:buFont typeface="Arial" panose="020B0604020202020204" pitchFamily="34" charset="0"/>
              <a:buChar char="•"/>
            </a:pPr>
            <a:r>
              <a:rPr lang="el-GR" sz="2800" dirty="0"/>
              <a:t>Το κόστος παραγωγής δεν δικαιολογείται πλέον από τη μειωμένη ζήτηση.</a:t>
            </a:r>
          </a:p>
          <a:p>
            <a:pPr>
              <a:buFont typeface="Arial" panose="020B0604020202020204" pitchFamily="34" charset="0"/>
              <a:buChar char="•"/>
            </a:pPr>
            <a:r>
              <a:rPr lang="el-GR" sz="2800" dirty="0"/>
              <a:t>Ο αριθμός των αγοραστών που παραμένουν πιστοί στο προϊόν είναι ελάχιστος.</a:t>
            </a:r>
          </a:p>
        </p:txBody>
      </p:sp>
    </p:spTree>
    <p:extLst>
      <p:ext uri="{BB962C8B-B14F-4D97-AF65-F5344CB8AC3E}">
        <p14:creationId xmlns:p14="http://schemas.microsoft.com/office/powerpoint/2010/main" val="1022879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a:extLst>
              <a:ext uri="{FF2B5EF4-FFF2-40B4-BE49-F238E27FC236}">
                <a16:creationId xmlns:a16="http://schemas.microsoft.com/office/drawing/2014/main" id="{4E4322CD-8362-ED13-90EC-BCC734FBD010}"/>
              </a:ext>
            </a:extLst>
          </p:cNvPr>
          <p:cNvSpPr>
            <a:spLocks noGrp="1"/>
          </p:cNvSpPr>
          <p:nvPr>
            <p:ph type="ftr" sz="quarter" idx="11"/>
          </p:nvPr>
        </p:nvSpPr>
        <p:spPr/>
        <p:txBody>
          <a:bodyPr/>
          <a:lstStyle/>
          <a:p>
            <a:endParaRPr lang="en-US"/>
          </a:p>
        </p:txBody>
      </p:sp>
      <p:sp>
        <p:nvSpPr>
          <p:cNvPr id="3" name="Θέση αριθμού διαφάνειας 2">
            <a:extLst>
              <a:ext uri="{FF2B5EF4-FFF2-40B4-BE49-F238E27FC236}">
                <a16:creationId xmlns:a16="http://schemas.microsoft.com/office/drawing/2014/main" id="{A0459366-11E7-6B9A-82E2-71951F898719}"/>
              </a:ext>
            </a:extLst>
          </p:cNvPr>
          <p:cNvSpPr>
            <a:spLocks noGrp="1"/>
          </p:cNvSpPr>
          <p:nvPr>
            <p:ph type="sldNum" sz="quarter" idx="12"/>
          </p:nvPr>
        </p:nvSpPr>
        <p:spPr/>
        <p:txBody>
          <a:bodyPr/>
          <a:lstStyle/>
          <a:p>
            <a:fld id="{C1FF6DA9-008F-8B48-92A6-B652298478BF}" type="slidenum">
              <a:rPr lang="en-US" smtClean="0"/>
              <a:t>33</a:t>
            </a:fld>
            <a:endParaRPr lang="en-US"/>
          </a:p>
        </p:txBody>
      </p:sp>
      <p:sp>
        <p:nvSpPr>
          <p:cNvPr id="17" name="TextBox 16">
            <a:extLst>
              <a:ext uri="{FF2B5EF4-FFF2-40B4-BE49-F238E27FC236}">
                <a16:creationId xmlns:a16="http://schemas.microsoft.com/office/drawing/2014/main" id="{85A78DFC-1AF1-C784-8926-CC7388060E6D}"/>
              </a:ext>
            </a:extLst>
          </p:cNvPr>
          <p:cNvSpPr txBox="1"/>
          <p:nvPr/>
        </p:nvSpPr>
        <p:spPr>
          <a:xfrm>
            <a:off x="914400" y="1171792"/>
            <a:ext cx="7070756" cy="3288401"/>
          </a:xfrm>
          <a:prstGeom prst="rect">
            <a:avLst/>
          </a:prstGeom>
          <a:noFill/>
        </p:spPr>
        <p:txBody>
          <a:bodyPr wrap="square">
            <a:spAutoFit/>
          </a:bodyPr>
          <a:lstStyle/>
          <a:p>
            <a:pPr>
              <a:lnSpc>
                <a:spcPct val="107000"/>
              </a:lnSpc>
              <a:spcAft>
                <a:spcPts val="800"/>
              </a:spcAft>
            </a:pPr>
            <a:r>
              <a:rPr lang="el-GR" sz="2800" b="1" kern="100" dirty="0">
                <a:effectLst/>
                <a:latin typeface="Times New Roman" panose="02020603050405020304" pitchFamily="18" charset="0"/>
                <a:ea typeface="Aptos" panose="020B0004020202020204" pitchFamily="34" charset="0"/>
                <a:cs typeface="Times New Roman" panose="02020603050405020304" pitchFamily="18" charset="0"/>
              </a:rPr>
              <a:t>1. Εισαγωγή</a:t>
            </a:r>
            <a:b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br>
            <a:r>
              <a:rPr lang="el-GR" sz="2800" b="1" kern="100" dirty="0">
                <a:effectLst/>
                <a:latin typeface="Times New Roman" panose="02020603050405020304" pitchFamily="18" charset="0"/>
                <a:ea typeface="Aptos" panose="020B0004020202020204" pitchFamily="34" charset="0"/>
                <a:cs typeface="Times New Roman" panose="02020603050405020304" pitchFamily="18" charset="0"/>
              </a:rPr>
              <a:t>Παράδειγμα</a:t>
            </a:r>
            <a: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t>: Το πρώτο iPhone (2007). Όταν κυκλοφόρησε, ήταν ένα εντελώς νέο προϊόν, με υψηλό κόστος έρευνας και διαφήμισης, ενώ οι πωλήσεις ήταν αργές στην αρχή, καθώς οι καταναλωτές εξοικειώνονταν με την έννοια του </a:t>
            </a:r>
            <a:r>
              <a:rPr lang="el-GR" sz="2800" kern="100" dirty="0" err="1">
                <a:effectLst/>
                <a:latin typeface="Times New Roman" panose="02020603050405020304" pitchFamily="18" charset="0"/>
                <a:ea typeface="Aptos" panose="020B0004020202020204" pitchFamily="34" charset="0"/>
                <a:cs typeface="Times New Roman" panose="02020603050405020304" pitchFamily="18" charset="0"/>
              </a:rPr>
              <a:t>smartphone</a:t>
            </a:r>
            <a: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t>.</a:t>
            </a:r>
          </a:p>
        </p:txBody>
      </p:sp>
    </p:spTree>
    <p:extLst>
      <p:ext uri="{BB962C8B-B14F-4D97-AF65-F5344CB8AC3E}">
        <p14:creationId xmlns:p14="http://schemas.microsoft.com/office/powerpoint/2010/main" val="18041945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a:extLst>
              <a:ext uri="{FF2B5EF4-FFF2-40B4-BE49-F238E27FC236}">
                <a16:creationId xmlns:a16="http://schemas.microsoft.com/office/drawing/2014/main" id="{F462E88F-7650-6ECC-949D-ECB5C105BB72}"/>
              </a:ext>
            </a:extLst>
          </p:cNvPr>
          <p:cNvSpPr>
            <a:spLocks noGrp="1"/>
          </p:cNvSpPr>
          <p:nvPr>
            <p:ph type="ftr" sz="quarter" idx="11"/>
          </p:nvPr>
        </p:nvSpPr>
        <p:spPr/>
        <p:txBody>
          <a:bodyPr/>
          <a:lstStyle/>
          <a:p>
            <a:endParaRPr lang="en-US"/>
          </a:p>
        </p:txBody>
      </p:sp>
      <p:sp>
        <p:nvSpPr>
          <p:cNvPr id="3" name="Θέση αριθμού διαφάνειας 2">
            <a:extLst>
              <a:ext uri="{FF2B5EF4-FFF2-40B4-BE49-F238E27FC236}">
                <a16:creationId xmlns:a16="http://schemas.microsoft.com/office/drawing/2014/main" id="{1E2C587D-31E6-C743-2A77-0AF401FCC566}"/>
              </a:ext>
            </a:extLst>
          </p:cNvPr>
          <p:cNvSpPr>
            <a:spLocks noGrp="1"/>
          </p:cNvSpPr>
          <p:nvPr>
            <p:ph type="sldNum" sz="quarter" idx="12"/>
          </p:nvPr>
        </p:nvSpPr>
        <p:spPr/>
        <p:txBody>
          <a:bodyPr/>
          <a:lstStyle/>
          <a:p>
            <a:fld id="{C1FF6DA9-008F-8B48-92A6-B652298478BF}" type="slidenum">
              <a:rPr lang="en-US" smtClean="0"/>
              <a:t>34</a:t>
            </a:fld>
            <a:endParaRPr lang="en-US"/>
          </a:p>
        </p:txBody>
      </p:sp>
      <p:sp>
        <p:nvSpPr>
          <p:cNvPr id="5" name="TextBox 4">
            <a:extLst>
              <a:ext uri="{FF2B5EF4-FFF2-40B4-BE49-F238E27FC236}">
                <a16:creationId xmlns:a16="http://schemas.microsoft.com/office/drawing/2014/main" id="{D4BE3ECB-787C-A622-344B-C7E1C483C833}"/>
              </a:ext>
            </a:extLst>
          </p:cNvPr>
          <p:cNvSpPr txBox="1"/>
          <p:nvPr/>
        </p:nvSpPr>
        <p:spPr>
          <a:xfrm>
            <a:off x="1077363" y="1052542"/>
            <a:ext cx="7306146" cy="3288401"/>
          </a:xfrm>
          <a:prstGeom prst="rect">
            <a:avLst/>
          </a:prstGeom>
          <a:noFill/>
        </p:spPr>
        <p:txBody>
          <a:bodyPr wrap="square">
            <a:spAutoFit/>
          </a:bodyPr>
          <a:lstStyle/>
          <a:p>
            <a:pPr>
              <a:lnSpc>
                <a:spcPct val="107000"/>
              </a:lnSpc>
              <a:spcAft>
                <a:spcPts val="800"/>
              </a:spcAft>
            </a:pPr>
            <a:r>
              <a:rPr lang="el-GR" sz="2800" b="1" kern="100" dirty="0">
                <a:effectLst/>
                <a:latin typeface="Times New Roman" panose="02020603050405020304" pitchFamily="18" charset="0"/>
                <a:ea typeface="Aptos" panose="020B0004020202020204" pitchFamily="34" charset="0"/>
                <a:cs typeface="Times New Roman" panose="02020603050405020304" pitchFamily="18" charset="0"/>
              </a:rPr>
              <a:t>2. Ανάπτυξη</a:t>
            </a:r>
            <a:b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br>
            <a:r>
              <a:rPr lang="el-GR" sz="2800" b="1" kern="100" dirty="0">
                <a:effectLst/>
                <a:latin typeface="Times New Roman" panose="02020603050405020304" pitchFamily="18" charset="0"/>
                <a:ea typeface="Aptos" panose="020B0004020202020204" pitchFamily="34" charset="0"/>
                <a:cs typeface="Times New Roman" panose="02020603050405020304" pitchFamily="18" charset="0"/>
              </a:rPr>
              <a:t>Παράδειγμα</a:t>
            </a:r>
            <a: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t>: Το </a:t>
            </a:r>
            <a:r>
              <a:rPr lang="el-GR" sz="2800" kern="100" dirty="0" err="1">
                <a:effectLst/>
                <a:latin typeface="Times New Roman" panose="02020603050405020304" pitchFamily="18" charset="0"/>
                <a:ea typeface="Aptos" panose="020B0004020202020204" pitchFamily="34" charset="0"/>
                <a:cs typeface="Times New Roman" panose="02020603050405020304" pitchFamily="18" charset="0"/>
              </a:rPr>
              <a:t>Tesla</a:t>
            </a:r>
            <a: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l-GR" sz="2800" kern="100" dirty="0" err="1">
                <a:effectLst/>
                <a:latin typeface="Times New Roman" panose="02020603050405020304" pitchFamily="18" charset="0"/>
                <a:ea typeface="Aptos" panose="020B0004020202020204" pitchFamily="34" charset="0"/>
                <a:cs typeface="Times New Roman" panose="02020603050405020304" pitchFamily="18" charset="0"/>
              </a:rPr>
              <a:t>Model</a:t>
            </a:r>
            <a: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t> 3. Αφού έγινε αποδεκτό από την αγορά, οι πωλήσεις αυξήθηκαν ραγδαία, μειώνοντας το κόστος παραγωγής ανά μονάδα, με τις τιμές και τα κέρδη να παραμένουν υψηλά. Η εταιρεία επέκτεινε την παραγωγή για να καλύψει τη ζήτηση.</a:t>
            </a:r>
          </a:p>
        </p:txBody>
      </p:sp>
    </p:spTree>
    <p:extLst>
      <p:ext uri="{BB962C8B-B14F-4D97-AF65-F5344CB8AC3E}">
        <p14:creationId xmlns:p14="http://schemas.microsoft.com/office/powerpoint/2010/main" val="13170081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a:extLst>
              <a:ext uri="{FF2B5EF4-FFF2-40B4-BE49-F238E27FC236}">
                <a16:creationId xmlns:a16="http://schemas.microsoft.com/office/drawing/2014/main" id="{6B39DE8B-ADB7-2D2B-2D5F-32AC3AF5ED3B}"/>
              </a:ext>
            </a:extLst>
          </p:cNvPr>
          <p:cNvSpPr>
            <a:spLocks noGrp="1"/>
          </p:cNvSpPr>
          <p:nvPr>
            <p:ph type="ftr" sz="quarter" idx="11"/>
          </p:nvPr>
        </p:nvSpPr>
        <p:spPr/>
        <p:txBody>
          <a:bodyPr/>
          <a:lstStyle/>
          <a:p>
            <a:endParaRPr lang="en-US"/>
          </a:p>
        </p:txBody>
      </p:sp>
      <p:sp>
        <p:nvSpPr>
          <p:cNvPr id="3" name="Θέση αριθμού διαφάνειας 2">
            <a:extLst>
              <a:ext uri="{FF2B5EF4-FFF2-40B4-BE49-F238E27FC236}">
                <a16:creationId xmlns:a16="http://schemas.microsoft.com/office/drawing/2014/main" id="{3D665373-1985-44CD-9373-93E1427242AF}"/>
              </a:ext>
            </a:extLst>
          </p:cNvPr>
          <p:cNvSpPr>
            <a:spLocks noGrp="1"/>
          </p:cNvSpPr>
          <p:nvPr>
            <p:ph type="sldNum" sz="quarter" idx="12"/>
          </p:nvPr>
        </p:nvSpPr>
        <p:spPr/>
        <p:txBody>
          <a:bodyPr/>
          <a:lstStyle/>
          <a:p>
            <a:fld id="{C1FF6DA9-008F-8B48-92A6-B652298478BF}" type="slidenum">
              <a:rPr lang="en-US" smtClean="0"/>
              <a:t>35</a:t>
            </a:fld>
            <a:endParaRPr lang="en-US"/>
          </a:p>
        </p:txBody>
      </p:sp>
      <p:sp>
        <p:nvSpPr>
          <p:cNvPr id="7" name="TextBox 6">
            <a:extLst>
              <a:ext uri="{FF2B5EF4-FFF2-40B4-BE49-F238E27FC236}">
                <a16:creationId xmlns:a16="http://schemas.microsoft.com/office/drawing/2014/main" id="{DFCA7B34-283F-A8E5-C74B-9A54A44B1603}"/>
              </a:ext>
            </a:extLst>
          </p:cNvPr>
          <p:cNvSpPr txBox="1"/>
          <p:nvPr/>
        </p:nvSpPr>
        <p:spPr>
          <a:xfrm>
            <a:off x="891767" y="1288501"/>
            <a:ext cx="7360466" cy="3390993"/>
          </a:xfrm>
          <a:prstGeom prst="rect">
            <a:avLst/>
          </a:prstGeom>
          <a:noFill/>
        </p:spPr>
        <p:txBody>
          <a:bodyPr wrap="square">
            <a:spAutoFit/>
          </a:bodyPr>
          <a:lstStyle/>
          <a:p>
            <a:pPr algn="just">
              <a:lnSpc>
                <a:spcPct val="107000"/>
              </a:lnSpc>
              <a:spcAft>
                <a:spcPts val="800"/>
              </a:spcAft>
            </a:pPr>
            <a:r>
              <a:rPr lang="el-GR" sz="2800" b="1" kern="100" dirty="0">
                <a:effectLst/>
                <a:latin typeface="Times New Roman" panose="02020603050405020304" pitchFamily="18" charset="0"/>
                <a:ea typeface="Aptos" panose="020B0004020202020204" pitchFamily="34" charset="0"/>
                <a:cs typeface="Times New Roman" panose="02020603050405020304" pitchFamily="18" charset="0"/>
              </a:rPr>
              <a:t>3. Ωριμότητα</a:t>
            </a:r>
            <a:r>
              <a:rPr lang="el-GR" sz="2800" b="1" kern="100" dirty="0">
                <a:latin typeface="Times New Roman" panose="02020603050405020304" pitchFamily="18" charset="0"/>
                <a:ea typeface="Aptos" panose="020B0004020202020204" pitchFamily="34" charset="0"/>
                <a:cs typeface="Times New Roman" panose="02020603050405020304" pitchFamily="18" charset="0"/>
              </a:rPr>
              <a:t> </a:t>
            </a:r>
          </a:p>
          <a:p>
            <a:pPr algn="just">
              <a:lnSpc>
                <a:spcPct val="107000"/>
              </a:lnSpc>
              <a:spcAft>
                <a:spcPts val="800"/>
              </a:spcAft>
            </a:pPr>
            <a:r>
              <a:rPr lang="el-GR" sz="2800" b="1" kern="100" dirty="0">
                <a:effectLst/>
                <a:latin typeface="Times New Roman" panose="02020603050405020304" pitchFamily="18" charset="0"/>
                <a:ea typeface="Aptos" panose="020B0004020202020204" pitchFamily="34" charset="0"/>
                <a:cs typeface="Times New Roman" panose="02020603050405020304" pitchFamily="18" charset="0"/>
              </a:rPr>
              <a:t>Παράδειγμα</a:t>
            </a:r>
            <a: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t>: Η Coca-Cola. Το προϊόν έχει σταθεροποιηθεί στην αγορά, με πωλήσεις που παραμένουν σε υψηλά επίπεδα. Ο ανταγωνισμός με άλλα αναψυκτικά είναι έντονος, αλλά η Coca-Cola συνεχίζει να επενδύει σε προωθητικές ενέργειες για να διατηρήσει τη θέση της.</a:t>
            </a:r>
          </a:p>
        </p:txBody>
      </p:sp>
    </p:spTree>
    <p:extLst>
      <p:ext uri="{BB962C8B-B14F-4D97-AF65-F5344CB8AC3E}">
        <p14:creationId xmlns:p14="http://schemas.microsoft.com/office/powerpoint/2010/main" val="13736584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a:extLst>
              <a:ext uri="{FF2B5EF4-FFF2-40B4-BE49-F238E27FC236}">
                <a16:creationId xmlns:a16="http://schemas.microsoft.com/office/drawing/2014/main" id="{F16E3A7C-B025-DAF1-9EA3-EF241159D0DE}"/>
              </a:ext>
            </a:extLst>
          </p:cNvPr>
          <p:cNvSpPr>
            <a:spLocks noGrp="1"/>
          </p:cNvSpPr>
          <p:nvPr>
            <p:ph type="ftr" sz="quarter" idx="11"/>
          </p:nvPr>
        </p:nvSpPr>
        <p:spPr/>
        <p:txBody>
          <a:bodyPr/>
          <a:lstStyle/>
          <a:p>
            <a:endParaRPr lang="en-US"/>
          </a:p>
        </p:txBody>
      </p:sp>
      <p:sp>
        <p:nvSpPr>
          <p:cNvPr id="3" name="Θέση αριθμού διαφάνειας 2">
            <a:extLst>
              <a:ext uri="{FF2B5EF4-FFF2-40B4-BE49-F238E27FC236}">
                <a16:creationId xmlns:a16="http://schemas.microsoft.com/office/drawing/2014/main" id="{82E905BC-0CC7-8F83-18C8-79E874EB2222}"/>
              </a:ext>
            </a:extLst>
          </p:cNvPr>
          <p:cNvSpPr>
            <a:spLocks noGrp="1"/>
          </p:cNvSpPr>
          <p:nvPr>
            <p:ph type="sldNum" sz="quarter" idx="12"/>
          </p:nvPr>
        </p:nvSpPr>
        <p:spPr/>
        <p:txBody>
          <a:bodyPr/>
          <a:lstStyle/>
          <a:p>
            <a:fld id="{C1FF6DA9-008F-8B48-92A6-B652298478BF}" type="slidenum">
              <a:rPr lang="en-US" smtClean="0"/>
              <a:t>36</a:t>
            </a:fld>
            <a:endParaRPr lang="en-US"/>
          </a:p>
        </p:txBody>
      </p:sp>
      <p:sp>
        <p:nvSpPr>
          <p:cNvPr id="5" name="TextBox 4">
            <a:extLst>
              <a:ext uri="{FF2B5EF4-FFF2-40B4-BE49-F238E27FC236}">
                <a16:creationId xmlns:a16="http://schemas.microsoft.com/office/drawing/2014/main" id="{B823BD7E-9E28-7083-CDE7-3AB13E5D2D2F}"/>
              </a:ext>
            </a:extLst>
          </p:cNvPr>
          <p:cNvSpPr txBox="1"/>
          <p:nvPr/>
        </p:nvSpPr>
        <p:spPr>
          <a:xfrm>
            <a:off x="841973" y="1253273"/>
            <a:ext cx="6962114" cy="3390993"/>
          </a:xfrm>
          <a:prstGeom prst="rect">
            <a:avLst/>
          </a:prstGeom>
          <a:noFill/>
        </p:spPr>
        <p:txBody>
          <a:bodyPr wrap="square">
            <a:spAutoFit/>
          </a:bodyPr>
          <a:lstStyle/>
          <a:p>
            <a:pPr algn="just">
              <a:lnSpc>
                <a:spcPct val="107000"/>
              </a:lnSpc>
              <a:spcAft>
                <a:spcPts val="800"/>
              </a:spcAft>
            </a:pPr>
            <a:r>
              <a:rPr lang="el-GR" sz="2800" b="1" kern="100" dirty="0">
                <a:effectLst/>
                <a:latin typeface="Times New Roman" panose="02020603050405020304" pitchFamily="18" charset="0"/>
                <a:ea typeface="Aptos" panose="020B0004020202020204" pitchFamily="34" charset="0"/>
                <a:cs typeface="Times New Roman" panose="02020603050405020304" pitchFamily="18" charset="0"/>
              </a:rPr>
              <a:t>4. Παρακμή</a:t>
            </a:r>
            <a:r>
              <a:rPr lang="el-GR" sz="2800" b="1" kern="100" dirty="0">
                <a:latin typeface="Times New Roman" panose="02020603050405020304" pitchFamily="18" charset="0"/>
                <a:ea typeface="Aptos" panose="020B0004020202020204" pitchFamily="34" charset="0"/>
                <a:cs typeface="Times New Roman" panose="02020603050405020304" pitchFamily="18" charset="0"/>
              </a:rPr>
              <a:t> </a:t>
            </a:r>
          </a:p>
          <a:p>
            <a:pPr algn="just">
              <a:lnSpc>
                <a:spcPct val="107000"/>
              </a:lnSpc>
              <a:spcAft>
                <a:spcPts val="800"/>
              </a:spcAft>
            </a:pPr>
            <a:r>
              <a:rPr lang="el-GR" sz="2800" b="1" kern="100" dirty="0">
                <a:effectLst/>
                <a:latin typeface="Times New Roman" panose="02020603050405020304" pitchFamily="18" charset="0"/>
                <a:ea typeface="Aptos" panose="020B0004020202020204" pitchFamily="34" charset="0"/>
                <a:cs typeface="Times New Roman" panose="02020603050405020304" pitchFamily="18" charset="0"/>
              </a:rPr>
              <a:t>Παράδειγμα</a:t>
            </a:r>
            <a: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t>: CD και DVD. Με την έλευση των υπηρεσιών </a:t>
            </a:r>
            <a:r>
              <a:rPr lang="el-GR" sz="2800" kern="100" dirty="0" err="1">
                <a:effectLst/>
                <a:latin typeface="Times New Roman" panose="02020603050405020304" pitchFamily="18" charset="0"/>
                <a:ea typeface="Aptos" panose="020B0004020202020204" pitchFamily="34" charset="0"/>
                <a:cs typeface="Times New Roman" panose="02020603050405020304" pitchFamily="18" charset="0"/>
              </a:rPr>
              <a:t>streaming</a:t>
            </a:r>
            <a: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t>, όπως το </a:t>
            </a:r>
            <a:r>
              <a:rPr lang="el-GR" sz="2800" kern="100" dirty="0" err="1">
                <a:effectLst/>
                <a:latin typeface="Times New Roman" panose="02020603050405020304" pitchFamily="18" charset="0"/>
                <a:ea typeface="Aptos" panose="020B0004020202020204" pitchFamily="34" charset="0"/>
                <a:cs typeface="Times New Roman" panose="02020603050405020304" pitchFamily="18" charset="0"/>
              </a:rPr>
              <a:t>Netflix</a:t>
            </a:r>
            <a: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t> και το </a:t>
            </a:r>
            <a:r>
              <a:rPr lang="el-GR" sz="2800" kern="100" dirty="0" err="1">
                <a:effectLst/>
                <a:latin typeface="Times New Roman" panose="02020603050405020304" pitchFamily="18" charset="0"/>
                <a:ea typeface="Aptos" panose="020B0004020202020204" pitchFamily="34" charset="0"/>
                <a:cs typeface="Times New Roman" panose="02020603050405020304" pitchFamily="18" charset="0"/>
              </a:rPr>
              <a:t>Spotify</a:t>
            </a:r>
            <a: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t>, οι πωλήσεις CD και DVD έχουν μειωθεί σημαντικά, οδηγώντας πολλές εταιρείες να εγκαταλείψουν την παραγωγή τους.</a:t>
            </a:r>
          </a:p>
        </p:txBody>
      </p:sp>
    </p:spTree>
    <p:extLst>
      <p:ext uri="{BB962C8B-B14F-4D97-AF65-F5344CB8AC3E}">
        <p14:creationId xmlns:p14="http://schemas.microsoft.com/office/powerpoint/2010/main" val="4494521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Διαφάνεια 15</a:t>
            </a:r>
          </a:p>
        </p:txBody>
      </p:sp>
      <p:sp>
        <p:nvSpPr>
          <p:cNvPr id="3" name="Content Placeholder 2"/>
          <p:cNvSpPr>
            <a:spLocks noGrp="1"/>
          </p:cNvSpPr>
          <p:nvPr>
            <p:ph idx="1"/>
          </p:nvPr>
        </p:nvSpPr>
        <p:spPr/>
        <p:txBody>
          <a:bodyPr/>
          <a:lstStyle/>
          <a:p>
            <a:r>
              <a:t>Κύκλος Ζωής Προϊόντων:</a:t>
            </a:r>
          </a:p>
          <a:p>
            <a:r>
              <a:t>- Στάδια: Εισαγωγή, ανάπτυξη, ωριμότητα, παρακμή.</a:t>
            </a:r>
          </a:p>
          <a:p>
            <a:r>
              <a:t>- Καθοδήγηση για στρατηγικές αποφάσεις.</a:t>
            </a:r>
          </a:p>
        </p:txBody>
      </p:sp>
      <p:sp>
        <p:nvSpPr>
          <p:cNvPr id="4" name="Θέση υποσέλιδου 3">
            <a:extLst>
              <a:ext uri="{FF2B5EF4-FFF2-40B4-BE49-F238E27FC236}">
                <a16:creationId xmlns:a16="http://schemas.microsoft.com/office/drawing/2014/main" id="{07D36880-545C-E52E-AA54-6A4064A6F262}"/>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60BE7E5E-92FE-78E4-94F2-C1FDB027AE5D}"/>
              </a:ext>
            </a:extLst>
          </p:cNvPr>
          <p:cNvSpPr>
            <a:spLocks noGrp="1"/>
          </p:cNvSpPr>
          <p:nvPr>
            <p:ph type="sldNum" sz="quarter" idx="12"/>
          </p:nvPr>
        </p:nvSpPr>
        <p:spPr/>
        <p:txBody>
          <a:bodyPr/>
          <a:lstStyle/>
          <a:p>
            <a:fld id="{C1FF6DA9-008F-8B48-92A6-B652298478BF}" type="slidenum">
              <a:rPr lang="en-US" smtClean="0"/>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Διαφάνεια 16</a:t>
            </a:r>
          </a:p>
        </p:txBody>
      </p:sp>
      <p:sp>
        <p:nvSpPr>
          <p:cNvPr id="3" name="Content Placeholder 2"/>
          <p:cNvSpPr>
            <a:spLocks noGrp="1"/>
          </p:cNvSpPr>
          <p:nvPr>
            <p:ph idx="1"/>
          </p:nvPr>
        </p:nvSpPr>
        <p:spPr/>
        <p:txBody>
          <a:bodyPr/>
          <a:lstStyle/>
          <a:p>
            <a:r>
              <a:t>Εισαγωγή Προϊόντος:</a:t>
            </a:r>
          </a:p>
          <a:p>
            <a:r>
              <a:t>- Υψηλά κόστη για προώθηση και παραγωγή.</a:t>
            </a:r>
          </a:p>
          <a:p>
            <a:r>
              <a:t>- Κλειδί: Δημιουργία αναγνωρισιμότητας.</a:t>
            </a:r>
          </a:p>
        </p:txBody>
      </p:sp>
      <p:sp>
        <p:nvSpPr>
          <p:cNvPr id="4" name="Θέση υποσέλιδου 3">
            <a:extLst>
              <a:ext uri="{FF2B5EF4-FFF2-40B4-BE49-F238E27FC236}">
                <a16:creationId xmlns:a16="http://schemas.microsoft.com/office/drawing/2014/main" id="{59340BC5-2B12-06A7-EC25-8337F9C418CC}"/>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24BECA8A-EEA2-ECAD-6907-785A077FC127}"/>
              </a:ext>
            </a:extLst>
          </p:cNvPr>
          <p:cNvSpPr>
            <a:spLocks noGrp="1"/>
          </p:cNvSpPr>
          <p:nvPr>
            <p:ph type="sldNum" sz="quarter" idx="12"/>
          </p:nvPr>
        </p:nvSpPr>
        <p:spPr/>
        <p:txBody>
          <a:bodyPr/>
          <a:lstStyle/>
          <a:p>
            <a:fld id="{C1FF6DA9-008F-8B48-92A6-B652298478BF}" type="slidenum">
              <a:rPr lang="en-US" smtClean="0"/>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Διαφάνεια 17</a:t>
            </a:r>
          </a:p>
        </p:txBody>
      </p:sp>
      <p:sp>
        <p:nvSpPr>
          <p:cNvPr id="3" name="Content Placeholder 2"/>
          <p:cNvSpPr>
            <a:spLocks noGrp="1"/>
          </p:cNvSpPr>
          <p:nvPr>
            <p:ph idx="1"/>
          </p:nvPr>
        </p:nvSpPr>
        <p:spPr/>
        <p:txBody>
          <a:bodyPr/>
          <a:lstStyle/>
          <a:p>
            <a:r>
              <a:t>Ανάπτυξη Προϊόντος:</a:t>
            </a:r>
          </a:p>
          <a:p>
            <a:r>
              <a:t>- Ραγδαία αύξηση πωλήσεων.</a:t>
            </a:r>
          </a:p>
          <a:p>
            <a:r>
              <a:t>- Στόχοι: Διείσδυση στην αγορά, αύξηση μεριδίου.</a:t>
            </a:r>
          </a:p>
        </p:txBody>
      </p:sp>
      <p:sp>
        <p:nvSpPr>
          <p:cNvPr id="4" name="Θέση υποσέλιδου 3">
            <a:extLst>
              <a:ext uri="{FF2B5EF4-FFF2-40B4-BE49-F238E27FC236}">
                <a16:creationId xmlns:a16="http://schemas.microsoft.com/office/drawing/2014/main" id="{8257BDEA-CAE4-3561-0A38-86DD1470F512}"/>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680914F7-1543-D144-C6E4-1CB85931FC4F}"/>
              </a:ext>
            </a:extLst>
          </p:cNvPr>
          <p:cNvSpPr>
            <a:spLocks noGrp="1"/>
          </p:cNvSpPr>
          <p:nvPr>
            <p:ph type="sldNum" sz="quarter" idx="12"/>
          </p:nvPr>
        </p:nvSpPr>
        <p:spPr/>
        <p:txBody>
          <a:bodyPr/>
          <a:lstStyle/>
          <a:p>
            <a:fld id="{C1FF6DA9-008F-8B48-92A6-B652298478BF}" type="slidenum">
              <a:rPr lang="en-US" smtClean="0"/>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Διαφάνεια 4</a:t>
            </a:r>
          </a:p>
        </p:txBody>
      </p:sp>
      <p:sp>
        <p:nvSpPr>
          <p:cNvPr id="3" name="Content Placeholder 2"/>
          <p:cNvSpPr>
            <a:spLocks noGrp="1"/>
          </p:cNvSpPr>
          <p:nvPr>
            <p:ph idx="1"/>
          </p:nvPr>
        </p:nvSpPr>
        <p:spPr/>
        <p:txBody>
          <a:bodyPr/>
          <a:lstStyle/>
          <a:p>
            <a:r>
              <a:rPr dirty="0" err="1"/>
              <a:t>Ενότητ</a:t>
            </a:r>
            <a:r>
              <a:rPr dirty="0"/>
              <a:t>α 2: Η Ταξινόμηση των Προϊόντων</a:t>
            </a:r>
          </a:p>
          <a:p>
            <a:r>
              <a:rPr dirty="0"/>
              <a:t>Τα π</a:t>
            </a:r>
            <a:r>
              <a:rPr dirty="0" err="1"/>
              <a:t>ροϊόντ</a:t>
            </a:r>
            <a:r>
              <a:rPr dirty="0"/>
              <a:t>α χωρίζονται σε κατηγορίες ανάλογα με τη χρήση τους:</a:t>
            </a:r>
          </a:p>
          <a:p>
            <a:r>
              <a:rPr dirty="0"/>
              <a:t>- </a:t>
            </a:r>
            <a:r>
              <a:rPr dirty="0" err="1"/>
              <a:t>Προϊόντ</a:t>
            </a:r>
            <a:r>
              <a:rPr dirty="0"/>
              <a:t>α κατανάλωσης</a:t>
            </a:r>
          </a:p>
          <a:p>
            <a:r>
              <a:rPr dirty="0"/>
              <a:t>- </a:t>
            </a:r>
            <a:r>
              <a:rPr dirty="0" err="1"/>
              <a:t>Προϊόντ</a:t>
            </a:r>
            <a:r>
              <a:rPr dirty="0"/>
              <a:t>α παραγωγής.</a:t>
            </a:r>
          </a:p>
        </p:txBody>
      </p:sp>
      <p:sp>
        <p:nvSpPr>
          <p:cNvPr id="4" name="Θέση υποσέλιδου 3">
            <a:extLst>
              <a:ext uri="{FF2B5EF4-FFF2-40B4-BE49-F238E27FC236}">
                <a16:creationId xmlns:a16="http://schemas.microsoft.com/office/drawing/2014/main" id="{D89008C1-9D4A-B23B-B210-FA7A5820EB92}"/>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B4B0E977-7E72-6197-DEDD-70333D0A365D}"/>
              </a:ext>
            </a:extLst>
          </p:cNvPr>
          <p:cNvSpPr>
            <a:spLocks noGrp="1"/>
          </p:cNvSpPr>
          <p:nvPr>
            <p:ph type="sldNum" sz="quarter" idx="12"/>
          </p:nvPr>
        </p:nvSpPr>
        <p:spPr/>
        <p:txBody>
          <a:bodyPr/>
          <a:lstStyle/>
          <a:p>
            <a:fld id="{C1FF6DA9-008F-8B48-92A6-B652298478BF}" type="slidenum">
              <a:rPr lang="en-US" smtClean="0"/>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Διαφάνεια 18</a:t>
            </a:r>
          </a:p>
        </p:txBody>
      </p:sp>
      <p:sp>
        <p:nvSpPr>
          <p:cNvPr id="3" name="Content Placeholder 2"/>
          <p:cNvSpPr>
            <a:spLocks noGrp="1"/>
          </p:cNvSpPr>
          <p:nvPr>
            <p:ph idx="1"/>
          </p:nvPr>
        </p:nvSpPr>
        <p:spPr/>
        <p:txBody>
          <a:bodyPr/>
          <a:lstStyle/>
          <a:p>
            <a:r>
              <a:t>Ωριμότητα Προϊόντος:</a:t>
            </a:r>
          </a:p>
          <a:p>
            <a:r>
              <a:t>- Μέγιστη αποδοτικότητα και ανταγωνισμός.</a:t>
            </a:r>
          </a:p>
          <a:p>
            <a:r>
              <a:t>- Στρατηγικές: Διατήρηση πελατών, διαφοροποίηση.</a:t>
            </a:r>
          </a:p>
        </p:txBody>
      </p:sp>
      <p:sp>
        <p:nvSpPr>
          <p:cNvPr id="4" name="Θέση υποσέλιδου 3">
            <a:extLst>
              <a:ext uri="{FF2B5EF4-FFF2-40B4-BE49-F238E27FC236}">
                <a16:creationId xmlns:a16="http://schemas.microsoft.com/office/drawing/2014/main" id="{606A0E83-B7A1-5A00-5222-0AAE3958B227}"/>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B13E73AE-B3D3-DC7E-A190-98D20FC11B2D}"/>
              </a:ext>
            </a:extLst>
          </p:cNvPr>
          <p:cNvSpPr>
            <a:spLocks noGrp="1"/>
          </p:cNvSpPr>
          <p:nvPr>
            <p:ph type="sldNum" sz="quarter" idx="12"/>
          </p:nvPr>
        </p:nvSpPr>
        <p:spPr/>
        <p:txBody>
          <a:bodyPr/>
          <a:lstStyle/>
          <a:p>
            <a:fld id="{C1FF6DA9-008F-8B48-92A6-B652298478BF}" type="slidenum">
              <a:rPr lang="en-US" smtClean="0"/>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Διαφάνεια 19</a:t>
            </a:r>
          </a:p>
        </p:txBody>
      </p:sp>
      <p:sp>
        <p:nvSpPr>
          <p:cNvPr id="3" name="Content Placeholder 2"/>
          <p:cNvSpPr>
            <a:spLocks noGrp="1"/>
          </p:cNvSpPr>
          <p:nvPr>
            <p:ph idx="1"/>
          </p:nvPr>
        </p:nvSpPr>
        <p:spPr/>
        <p:txBody>
          <a:bodyPr/>
          <a:lstStyle/>
          <a:p>
            <a:r>
              <a:t>Παρακμή Προϊόντος:</a:t>
            </a:r>
          </a:p>
          <a:p>
            <a:r>
              <a:t>- Μείωση πωλήσεων.</a:t>
            </a:r>
          </a:p>
          <a:p>
            <a:r>
              <a:t>- Επιλογές: Ανανεώσεις ή απόσυρση.</a:t>
            </a:r>
          </a:p>
        </p:txBody>
      </p:sp>
      <p:sp>
        <p:nvSpPr>
          <p:cNvPr id="4" name="Θέση υποσέλιδου 3">
            <a:extLst>
              <a:ext uri="{FF2B5EF4-FFF2-40B4-BE49-F238E27FC236}">
                <a16:creationId xmlns:a16="http://schemas.microsoft.com/office/drawing/2014/main" id="{EC065B8D-B728-CABC-772A-E28875693763}"/>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5D32B8BB-9F95-975C-F3AE-5C2CD4FFECE5}"/>
              </a:ext>
            </a:extLst>
          </p:cNvPr>
          <p:cNvSpPr>
            <a:spLocks noGrp="1"/>
          </p:cNvSpPr>
          <p:nvPr>
            <p:ph type="sldNum" sz="quarter" idx="12"/>
          </p:nvPr>
        </p:nvSpPr>
        <p:spPr/>
        <p:txBody>
          <a:bodyPr/>
          <a:lstStyle/>
          <a:p>
            <a:fld id="{C1FF6DA9-008F-8B48-92A6-B652298478BF}" type="slidenum">
              <a:rPr lang="en-US" smtClean="0"/>
              <a:t>41</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Διαφάνεια 5</a:t>
            </a:r>
          </a:p>
        </p:txBody>
      </p:sp>
      <p:sp>
        <p:nvSpPr>
          <p:cNvPr id="3" name="Content Placeholder 2"/>
          <p:cNvSpPr>
            <a:spLocks noGrp="1"/>
          </p:cNvSpPr>
          <p:nvPr>
            <p:ph idx="1"/>
          </p:nvPr>
        </p:nvSpPr>
        <p:spPr/>
        <p:txBody>
          <a:bodyPr/>
          <a:lstStyle/>
          <a:p>
            <a:r>
              <a:t>Κατηγορίες Προϊόντων Κατανάλωσης:</a:t>
            </a:r>
          </a:p>
          <a:p>
            <a:r>
              <a:t>- Αναλώσιμα: Τρόφιμα, είδη καθημερινής χρήσης.</a:t>
            </a:r>
          </a:p>
          <a:p>
            <a:r>
              <a:t>- Ανθεκτικά: Έπιπλα, οικιακές συσκευές.</a:t>
            </a:r>
          </a:p>
          <a:p>
            <a:r>
              <a:t>- Εξειδικευμένα προϊόντα: Πολυτελή αγαθά.</a:t>
            </a:r>
          </a:p>
        </p:txBody>
      </p:sp>
      <p:sp>
        <p:nvSpPr>
          <p:cNvPr id="4" name="Θέση υποσέλιδου 3">
            <a:extLst>
              <a:ext uri="{FF2B5EF4-FFF2-40B4-BE49-F238E27FC236}">
                <a16:creationId xmlns:a16="http://schemas.microsoft.com/office/drawing/2014/main" id="{8EE39AB0-39F4-EE01-A7EF-9D120904D079}"/>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E6EC1B9C-588E-E21A-53D7-62ABBFBA089A}"/>
              </a:ext>
            </a:extLst>
          </p:cNvPr>
          <p:cNvSpPr>
            <a:spLocks noGrp="1"/>
          </p:cNvSpPr>
          <p:nvPr>
            <p:ph type="sldNum" sz="quarter" idx="12"/>
          </p:nvPr>
        </p:nvSpPr>
        <p:spPr/>
        <p:txBody>
          <a:bodyPr/>
          <a:lstStyle/>
          <a:p>
            <a:fld id="{C1FF6DA9-008F-8B48-92A6-B652298478BF}"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Διαφάνεια 6</a:t>
            </a:r>
          </a:p>
        </p:txBody>
      </p:sp>
      <p:sp>
        <p:nvSpPr>
          <p:cNvPr id="3" name="Content Placeholder 2"/>
          <p:cNvSpPr>
            <a:spLocks noGrp="1"/>
          </p:cNvSpPr>
          <p:nvPr>
            <p:ph idx="1"/>
          </p:nvPr>
        </p:nvSpPr>
        <p:spPr/>
        <p:txBody>
          <a:bodyPr/>
          <a:lstStyle/>
          <a:p>
            <a:r>
              <a:t>Κατηγορίες Προϊόντων Παραγωγής:</a:t>
            </a:r>
          </a:p>
          <a:p>
            <a:r>
              <a:t>- Πρώτες ύλες: Μέταλλα, ξυλεία.</a:t>
            </a:r>
          </a:p>
          <a:p>
            <a:r>
              <a:t>- Εξοπλισμός: Μηχανήματα, υπολογιστές.</a:t>
            </a:r>
          </a:p>
          <a:p>
            <a:r>
              <a:t>- Εξαρτήματα: Ανταλλακτικά μηχανών.</a:t>
            </a:r>
          </a:p>
        </p:txBody>
      </p:sp>
      <p:sp>
        <p:nvSpPr>
          <p:cNvPr id="4" name="Θέση υποσέλιδου 3">
            <a:extLst>
              <a:ext uri="{FF2B5EF4-FFF2-40B4-BE49-F238E27FC236}">
                <a16:creationId xmlns:a16="http://schemas.microsoft.com/office/drawing/2014/main" id="{63DFE33C-CC92-8111-BD7C-408BC26AA4F8}"/>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29FA95EA-38C2-2A17-F0B8-101F6A3CCD19}"/>
              </a:ext>
            </a:extLst>
          </p:cNvPr>
          <p:cNvSpPr>
            <a:spLocks noGrp="1"/>
          </p:cNvSpPr>
          <p:nvPr>
            <p:ph type="sldNum" sz="quarter" idx="12"/>
          </p:nvPr>
        </p:nvSpPr>
        <p:spPr/>
        <p:txBody>
          <a:bodyPr/>
          <a:lstStyle/>
          <a:p>
            <a:fld id="{C1FF6DA9-008F-8B48-92A6-B652298478BF}"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Διαφάνεια 7</a:t>
            </a:r>
          </a:p>
        </p:txBody>
      </p:sp>
      <p:sp>
        <p:nvSpPr>
          <p:cNvPr id="3" name="Content Placeholder 2"/>
          <p:cNvSpPr>
            <a:spLocks noGrp="1"/>
          </p:cNvSpPr>
          <p:nvPr>
            <p:ph idx="1"/>
          </p:nvPr>
        </p:nvSpPr>
        <p:spPr/>
        <p:txBody>
          <a:bodyPr/>
          <a:lstStyle/>
          <a:p>
            <a:r>
              <a:t>Παραδείγματα Ταξινόμησης Προϊόντων:</a:t>
            </a:r>
          </a:p>
          <a:p>
            <a:r>
              <a:t>- Κατανάλωσης: Αυτοκίνητα, smartphone.</a:t>
            </a:r>
          </a:p>
          <a:p>
            <a:r>
              <a:t>- Παραγωγής: Υλικά κατασκευής, επαγγελματικός εξοπλισμός.</a:t>
            </a:r>
          </a:p>
        </p:txBody>
      </p:sp>
      <p:sp>
        <p:nvSpPr>
          <p:cNvPr id="4" name="Θέση υποσέλιδου 3">
            <a:extLst>
              <a:ext uri="{FF2B5EF4-FFF2-40B4-BE49-F238E27FC236}">
                <a16:creationId xmlns:a16="http://schemas.microsoft.com/office/drawing/2014/main" id="{8A3E3993-3F30-6DEF-86C8-7E6A81445C13}"/>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B5662626-CDD2-0EAA-4662-CD0E4F8E01B6}"/>
              </a:ext>
            </a:extLst>
          </p:cNvPr>
          <p:cNvSpPr>
            <a:spLocks noGrp="1"/>
          </p:cNvSpPr>
          <p:nvPr>
            <p:ph type="sldNum" sz="quarter" idx="12"/>
          </p:nvPr>
        </p:nvSpPr>
        <p:spPr/>
        <p:txBody>
          <a:bodyPr/>
          <a:lstStyle/>
          <a:p>
            <a:fld id="{C1FF6DA9-008F-8B48-92A6-B652298478BF}" type="slidenum">
              <a:rPr lang="en-US" smtClean="0"/>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Διαφάνεια 8</a:t>
            </a:r>
          </a:p>
        </p:txBody>
      </p:sp>
      <p:sp>
        <p:nvSpPr>
          <p:cNvPr id="3" name="Content Placeholder 2"/>
          <p:cNvSpPr>
            <a:spLocks noGrp="1"/>
          </p:cNvSpPr>
          <p:nvPr>
            <p:ph idx="1"/>
          </p:nvPr>
        </p:nvSpPr>
        <p:spPr/>
        <p:txBody>
          <a:bodyPr/>
          <a:lstStyle/>
          <a:p>
            <a:r>
              <a:rPr dirty="0" err="1"/>
              <a:t>Ενότητ</a:t>
            </a:r>
            <a:r>
              <a:rPr dirty="0"/>
              <a:t>α 3: Ανάπτυξη Νέων Προϊόντων</a:t>
            </a:r>
          </a:p>
          <a:p>
            <a:r>
              <a:rPr dirty="0"/>
              <a:t>Η </a:t>
            </a:r>
            <a:r>
              <a:rPr dirty="0" err="1"/>
              <a:t>δι</a:t>
            </a:r>
            <a:r>
              <a:rPr dirty="0"/>
              <a:t>αδικασία ανάπτυξης περιλαμβάνει τα εξής στάδια:</a:t>
            </a:r>
          </a:p>
          <a:p>
            <a:r>
              <a:rPr dirty="0"/>
              <a:t>- </a:t>
            </a:r>
            <a:r>
              <a:rPr dirty="0" err="1"/>
              <a:t>Εντο</a:t>
            </a:r>
            <a:r>
              <a:rPr dirty="0"/>
              <a:t>πισμός αναγκών πελατών</a:t>
            </a:r>
          </a:p>
          <a:p>
            <a:r>
              <a:rPr dirty="0"/>
              <a:t>- </a:t>
            </a:r>
            <a:r>
              <a:rPr dirty="0" err="1"/>
              <a:t>Γενεσιουργί</a:t>
            </a:r>
            <a:r>
              <a:rPr dirty="0"/>
              <a:t>α ιδεών</a:t>
            </a:r>
          </a:p>
          <a:p>
            <a:r>
              <a:rPr dirty="0"/>
              <a:t>- </a:t>
            </a:r>
            <a:r>
              <a:rPr dirty="0" err="1"/>
              <a:t>Ανά</a:t>
            </a:r>
            <a:r>
              <a:rPr dirty="0"/>
              <a:t>πτυξη πρωτοτύπων.</a:t>
            </a:r>
          </a:p>
        </p:txBody>
      </p:sp>
      <p:sp>
        <p:nvSpPr>
          <p:cNvPr id="4" name="Θέση υποσέλιδου 3">
            <a:extLst>
              <a:ext uri="{FF2B5EF4-FFF2-40B4-BE49-F238E27FC236}">
                <a16:creationId xmlns:a16="http://schemas.microsoft.com/office/drawing/2014/main" id="{077B2E48-ED56-E8E3-59E0-FCA022E48946}"/>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66705A9D-B8C8-693B-81B8-DB9BB35060EC}"/>
              </a:ext>
            </a:extLst>
          </p:cNvPr>
          <p:cNvSpPr>
            <a:spLocks noGrp="1"/>
          </p:cNvSpPr>
          <p:nvPr>
            <p:ph type="sldNum" sz="quarter" idx="12"/>
          </p:nvPr>
        </p:nvSpPr>
        <p:spPr/>
        <p:txBody>
          <a:bodyPr/>
          <a:lstStyle/>
          <a:p>
            <a:fld id="{C1FF6DA9-008F-8B48-92A6-B652298478BF}" type="slidenum">
              <a:rPr lang="en-US" smtClean="0"/>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a:extLst>
              <a:ext uri="{FF2B5EF4-FFF2-40B4-BE49-F238E27FC236}">
                <a16:creationId xmlns:a16="http://schemas.microsoft.com/office/drawing/2014/main" id="{F6F44688-1874-16BE-7F7F-138F1E65D207}"/>
              </a:ext>
            </a:extLst>
          </p:cNvPr>
          <p:cNvSpPr>
            <a:spLocks noGrp="1"/>
          </p:cNvSpPr>
          <p:nvPr>
            <p:ph type="ftr" sz="quarter" idx="11"/>
          </p:nvPr>
        </p:nvSpPr>
        <p:spPr/>
        <p:txBody>
          <a:bodyPr/>
          <a:lstStyle/>
          <a:p>
            <a:endParaRPr lang="en-US"/>
          </a:p>
        </p:txBody>
      </p:sp>
      <p:sp>
        <p:nvSpPr>
          <p:cNvPr id="3" name="Θέση αριθμού διαφάνειας 2">
            <a:extLst>
              <a:ext uri="{FF2B5EF4-FFF2-40B4-BE49-F238E27FC236}">
                <a16:creationId xmlns:a16="http://schemas.microsoft.com/office/drawing/2014/main" id="{B8956DBE-0119-6BD8-B9E8-96909590823B}"/>
              </a:ext>
            </a:extLst>
          </p:cNvPr>
          <p:cNvSpPr>
            <a:spLocks noGrp="1"/>
          </p:cNvSpPr>
          <p:nvPr>
            <p:ph type="sldNum" sz="quarter" idx="12"/>
          </p:nvPr>
        </p:nvSpPr>
        <p:spPr/>
        <p:txBody>
          <a:bodyPr/>
          <a:lstStyle/>
          <a:p>
            <a:fld id="{C1FF6DA9-008F-8B48-92A6-B652298478BF}" type="slidenum">
              <a:rPr lang="en-US" smtClean="0"/>
              <a:t>9</a:t>
            </a:fld>
            <a:endParaRPr lang="en-US"/>
          </a:p>
        </p:txBody>
      </p:sp>
      <p:sp>
        <p:nvSpPr>
          <p:cNvPr id="10" name="TextBox 9">
            <a:extLst>
              <a:ext uri="{FF2B5EF4-FFF2-40B4-BE49-F238E27FC236}">
                <a16:creationId xmlns:a16="http://schemas.microsoft.com/office/drawing/2014/main" id="{A3E2B01B-FE9F-11A2-7660-9B7302E77850}"/>
              </a:ext>
            </a:extLst>
          </p:cNvPr>
          <p:cNvSpPr txBox="1"/>
          <p:nvPr/>
        </p:nvSpPr>
        <p:spPr>
          <a:xfrm>
            <a:off x="799723" y="923098"/>
            <a:ext cx="7544554" cy="4671472"/>
          </a:xfrm>
          <a:prstGeom prst="rect">
            <a:avLst/>
          </a:prstGeom>
          <a:noFill/>
        </p:spPr>
        <p:txBody>
          <a:bodyPr wrap="square">
            <a:spAutoFit/>
          </a:bodyPr>
          <a:lstStyle/>
          <a:p>
            <a:pPr algn="just">
              <a:lnSpc>
                <a:spcPct val="107000"/>
              </a:lnSpc>
              <a:spcAft>
                <a:spcPts val="800"/>
              </a:spcAft>
            </a:pPr>
            <a:r>
              <a:rPr lang="el-GR" sz="2800" b="1" kern="100" dirty="0">
                <a:effectLst/>
                <a:latin typeface="Times New Roman" panose="02020603050405020304" pitchFamily="18" charset="0"/>
                <a:ea typeface="Aptos" panose="020B0004020202020204" pitchFamily="34" charset="0"/>
                <a:cs typeface="Times New Roman" panose="02020603050405020304" pitchFamily="18" charset="0"/>
              </a:rPr>
              <a:t>1. Εντοπισμός αναγκών πελατών</a:t>
            </a:r>
            <a:b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br>
            <a: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t>Αυτό το στάδιο περιλαμβάνει την κατανόηση των προβλημάτων, των επιθυμιών και των προσδοκιών των πελατών. Οι επιχειρήσεις χρησιμοποιούν ερωτηματολόγια, συνεντεύξεις ή αναλύσεις δεδομένων για να συλλέξουν πληροφορίες.</a:t>
            </a:r>
            <a:b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br>
            <a:r>
              <a:rPr lang="el-GR" sz="2800" b="1" kern="100" dirty="0">
                <a:effectLst/>
                <a:latin typeface="Times New Roman" panose="02020603050405020304" pitchFamily="18" charset="0"/>
                <a:ea typeface="Aptos" panose="020B0004020202020204" pitchFamily="34" charset="0"/>
                <a:cs typeface="Times New Roman" panose="02020603050405020304" pitchFamily="18" charset="0"/>
              </a:rPr>
              <a:t>Παράδειγμα</a:t>
            </a:r>
            <a: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t>: Μια εταιρεία τεχνολογίας διεξάγει έρευνα αγοράς για να καταλάβει τις ανάγκες χρηστών για καλύτερη διάρκεια ζωής της μπαταρίας σε </a:t>
            </a:r>
            <a:r>
              <a:rPr lang="el-GR" sz="2800" kern="100" dirty="0" err="1">
                <a:effectLst/>
                <a:latin typeface="Times New Roman" panose="02020603050405020304" pitchFamily="18" charset="0"/>
                <a:ea typeface="Aptos" panose="020B0004020202020204" pitchFamily="34" charset="0"/>
                <a:cs typeface="Times New Roman" panose="02020603050405020304" pitchFamily="18" charset="0"/>
              </a:rPr>
              <a:t>smartphones</a:t>
            </a:r>
            <a:r>
              <a:rPr lang="el-GR" sz="2800" kern="100" dirty="0">
                <a:effectLst/>
                <a:latin typeface="Times New Roman" panose="02020603050405020304" pitchFamily="18" charset="0"/>
                <a:ea typeface="Aptos" panose="020B0004020202020204" pitchFamily="34" charset="0"/>
                <a:cs typeface="Times New Roman" panose="02020603050405020304" pitchFamily="18" charset="0"/>
              </a:rPr>
              <a:t>.</a:t>
            </a:r>
          </a:p>
        </p:txBody>
      </p:sp>
    </p:spTree>
    <p:extLst>
      <p:ext uri="{BB962C8B-B14F-4D97-AF65-F5344CB8AC3E}">
        <p14:creationId xmlns:p14="http://schemas.microsoft.com/office/powerpoint/2010/main" val="1698059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62</TotalTime>
  <Words>1569</Words>
  <Application>Microsoft Office PowerPoint</Application>
  <PresentationFormat>Προβολή στην οθόνη (4:3)</PresentationFormat>
  <Paragraphs>175</Paragraphs>
  <Slides>41</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41</vt:i4>
      </vt:variant>
    </vt:vector>
  </HeadingPairs>
  <TitlesOfParts>
    <vt:vector size="48" baseType="lpstr">
      <vt:lpstr>72 Brand Variable</vt:lpstr>
      <vt:lpstr>Aptos</vt:lpstr>
      <vt:lpstr>Arial</vt:lpstr>
      <vt:lpstr>BlinkMacSystemFont</vt:lpstr>
      <vt:lpstr>Calibri</vt:lpstr>
      <vt:lpstr>Times New Roman</vt:lpstr>
      <vt:lpstr>Office Theme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Παρουσίαση του PowerPoint</vt:lpstr>
      <vt:lpstr>Παρουσίαση του PowerPoint</vt:lpstr>
      <vt:lpstr>Παρουσίαση του PowerPoint</vt:lpstr>
      <vt:lpstr>Διαφάνεια 9</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Διαφάνεια 10</vt:lpstr>
      <vt:lpstr>Διαφάνεια 11</vt:lpstr>
      <vt:lpstr>Διαφάνεια 12</vt:lpstr>
      <vt:lpstr>Διαφάνεια 13</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Διαφάνεια 15</vt:lpstr>
      <vt:lpstr>Διαφάνεια 16</vt:lpstr>
      <vt:lpstr>Διαφάνεια 17</vt:lpstr>
      <vt:lpstr>Διαφάνεια 18</vt:lpstr>
      <vt:lpstr>Διαφάνεια 19</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d.kontana</dc:creator>
  <cp:keywords/>
  <dc:description>generated using python-pptx</dc:description>
  <cp:lastModifiedBy>Dimitra Kontana</cp:lastModifiedBy>
  <cp:revision>22</cp:revision>
  <dcterms:created xsi:type="dcterms:W3CDTF">2013-01-27T09:14:16Z</dcterms:created>
  <dcterms:modified xsi:type="dcterms:W3CDTF">2025-01-09T07:39:54Z</dcterms:modified>
  <cp:category/>
</cp:coreProperties>
</file>