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4"/>
  </p:notesMasterIdLst>
  <p:sldIdLst>
    <p:sldId id="256" r:id="rId2"/>
    <p:sldId id="257" r:id="rId3"/>
    <p:sldId id="258" r:id="rId4"/>
    <p:sldId id="259" r:id="rId5"/>
    <p:sldId id="260" r:id="rId6"/>
    <p:sldId id="304" r:id="rId7"/>
    <p:sldId id="305" r:id="rId8"/>
    <p:sldId id="306" r:id="rId9"/>
    <p:sldId id="261" r:id="rId10"/>
    <p:sldId id="307" r:id="rId11"/>
    <p:sldId id="262" r:id="rId12"/>
    <p:sldId id="308" r:id="rId13"/>
    <p:sldId id="309" r:id="rId14"/>
    <p:sldId id="310" r:id="rId15"/>
    <p:sldId id="311" r:id="rId16"/>
    <p:sldId id="263" r:id="rId17"/>
    <p:sldId id="273" r:id="rId18"/>
    <p:sldId id="274" r:id="rId19"/>
    <p:sldId id="275" r:id="rId20"/>
    <p:sldId id="276" r:id="rId21"/>
    <p:sldId id="264" r:id="rId22"/>
    <p:sldId id="277" r:id="rId23"/>
    <p:sldId id="278" r:id="rId24"/>
    <p:sldId id="279" r:id="rId25"/>
    <p:sldId id="280" r:id="rId26"/>
    <p:sldId id="265" r:id="rId27"/>
    <p:sldId id="281" r:id="rId28"/>
    <p:sldId id="282" r:id="rId29"/>
    <p:sldId id="266" r:id="rId30"/>
    <p:sldId id="267" r:id="rId31"/>
    <p:sldId id="283" r:id="rId32"/>
    <p:sldId id="284" r:id="rId33"/>
    <p:sldId id="285" r:id="rId34"/>
    <p:sldId id="286" r:id="rId35"/>
    <p:sldId id="287" r:id="rId36"/>
    <p:sldId id="288" r:id="rId37"/>
    <p:sldId id="312" r:id="rId38"/>
    <p:sldId id="313" r:id="rId39"/>
    <p:sldId id="314" r:id="rId40"/>
    <p:sldId id="315" r:id="rId41"/>
    <p:sldId id="316" r:id="rId42"/>
    <p:sldId id="289" r:id="rId43"/>
    <p:sldId id="290" r:id="rId44"/>
    <p:sldId id="291" r:id="rId45"/>
    <p:sldId id="292" r:id="rId46"/>
    <p:sldId id="293" r:id="rId47"/>
    <p:sldId id="294" r:id="rId48"/>
    <p:sldId id="295" r:id="rId49"/>
    <p:sldId id="268" r:id="rId50"/>
    <p:sldId id="269" r:id="rId51"/>
    <p:sldId id="270" r:id="rId52"/>
    <p:sldId id="271" r:id="rId53"/>
    <p:sldId id="272" r:id="rId54"/>
    <p:sldId id="296" r:id="rId55"/>
    <p:sldId id="297" r:id="rId56"/>
    <p:sldId id="298" r:id="rId57"/>
    <p:sldId id="299" r:id="rId58"/>
    <p:sldId id="300" r:id="rId59"/>
    <p:sldId id="301" r:id="rId60"/>
    <p:sldId id="302" r:id="rId61"/>
    <p:sldId id="303" r:id="rId62"/>
    <p:sldId id="317" r:id="rId6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059D8-EB77-4A25-B4FA-C30332940E84}" type="datetimeFigureOut">
              <a:rPr lang="el-GR" smtClean="0"/>
              <a:t>2/1/2025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D37A1C-78FF-4A0E-9537-0F22A2CC82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434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1C562-8DA5-4192-A16D-8BAD7D30C2E2}" type="datetime1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1C77-ADE2-4F47-B00C-22ADFDA1CA7D}" type="datetime1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B462-2972-40CD-A46A-35E7B405CA0D}" type="datetime1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5285-FA6C-42DE-B36A-C1CBB9B666C1}" type="datetime1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1466-9DDE-4837-8C8E-1951DD50691D}" type="datetime1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53B92-CC32-4DF7-9646-E06353BE42CB}" type="datetime1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798E-7669-4F9E-A626-E56C9DE85869}" type="datetime1">
              <a:rPr lang="en-US" smtClean="0"/>
              <a:t>1/2/2025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CA2F-2D45-40F1-9E2C-4F138AB1E9DA}" type="datetime1">
              <a:rPr lang="en-US" smtClean="0"/>
              <a:t>1/2/2025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3F7E-BF2E-4CEA-9D95-676A62DFA083}" type="datetime1">
              <a:rPr lang="en-US" smtClean="0"/>
              <a:t>1/2/2025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09BF-E471-4326-B8C0-48FC0AFD1B5D}" type="datetime1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327B-CFDB-4302-A73B-53C0458C1429}" type="datetime1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B10DA-6906-432E-9C12-B12290DD13AB}" type="datetime1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err="1"/>
              <a:t>Δι</a:t>
            </a:r>
            <a:r>
              <a:rPr dirty="0"/>
              <a:t>ανομή και Προβολή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2713" y="4945456"/>
            <a:ext cx="6400800" cy="794441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l-GR" sz="1800" dirty="0"/>
              <a:t>Για το ΣΑΕΚ </a:t>
            </a:r>
            <a:r>
              <a:rPr lang="el-GR" sz="1800" dirty="0" err="1"/>
              <a:t>Θεσ</a:t>
            </a:r>
            <a:r>
              <a:rPr lang="el-GR" sz="1800" dirty="0"/>
              <a:t>/νίκης</a:t>
            </a:r>
          </a:p>
          <a:p>
            <a:pPr algn="l"/>
            <a:r>
              <a:rPr lang="el-GR" sz="1800" dirty="0"/>
              <a:t>Από το βιβλίο του ΕΑΠ:  </a:t>
            </a:r>
            <a:r>
              <a:rPr lang="el-GR" sz="1600" dirty="0"/>
              <a:t>Μάλλιαρης, Π. και Τσόγκας, Μ. (2008). </a:t>
            </a:r>
            <a:r>
              <a:rPr lang="el-GR" sz="1600" i="1" dirty="0"/>
              <a:t>Εισαγωγή στο </a:t>
            </a:r>
            <a:r>
              <a:rPr lang="el-GR" sz="1600" i="1" dirty="0" err="1"/>
              <a:t>Marketing</a:t>
            </a:r>
            <a:endParaRPr lang="el-GR" sz="1600" dirty="0"/>
          </a:p>
          <a:p>
            <a:pPr algn="l"/>
            <a:r>
              <a:rPr lang="el-GR" sz="1800" dirty="0"/>
              <a:t>Δ. </a:t>
            </a:r>
            <a:r>
              <a:rPr lang="el-GR" sz="1800" dirty="0" err="1"/>
              <a:t>Κωντάνα</a:t>
            </a:r>
            <a:endParaRPr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3153DFF-1B5E-8E2C-9094-CD4B4BB20156}"/>
              </a:ext>
            </a:extLst>
          </p:cNvPr>
          <p:cNvSpPr txBox="1"/>
          <p:nvPr/>
        </p:nvSpPr>
        <p:spPr>
          <a:xfrm>
            <a:off x="751438" y="991509"/>
            <a:ext cx="796704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sz="3200" b="1" dirty="0"/>
              <a:t>Τι είναι τα Κανάλια Διανομής;</a:t>
            </a:r>
          </a:p>
          <a:p>
            <a:pPr algn="just"/>
            <a:endParaRPr lang="el-GR" sz="3200" b="1" dirty="0"/>
          </a:p>
          <a:p>
            <a:pPr algn="just"/>
            <a:r>
              <a:rPr lang="el-GR" sz="3200" dirty="0"/>
              <a:t>Τα κανάλια διανομής είναι τα μέσα ή οι οδοί μέσω των οποίων τα προϊόντα και οι υπηρεσίες μεταφέρονται από τον παραγωγό στον τελικό καταναλωτή. Περιλαμβάνουν διάφορους ενδιάμεσους, όπως διανομείς, χονδρεμπόρους, λιανοπωλητές, ή ακόμα και ψηφιακές πλατφόρμες.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081E6DD-2E83-E4CA-78F0-70558449C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755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Κριτήρια Επιλογής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Εξετάζονται η γεωγραφική κάλυψη, τα κόστη και η ποιότητα της εξυπηρέτησης.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49A68FE-C7A2-055C-0762-D706203A5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9F0A550-6129-9E6A-EF87-3A42ADA5014E}"/>
              </a:ext>
            </a:extLst>
          </p:cNvPr>
          <p:cNvSpPr txBox="1"/>
          <p:nvPr/>
        </p:nvSpPr>
        <p:spPr>
          <a:xfrm>
            <a:off x="488887" y="564260"/>
            <a:ext cx="8184333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sz="2800" b="1" dirty="0"/>
              <a:t>Πώς τα Κανάλια Διανομής Παρέχουν Πρόσβαση στην Αγορά;</a:t>
            </a:r>
          </a:p>
          <a:p>
            <a:pPr algn="just"/>
            <a:endParaRPr lang="el-GR" sz="2800" b="1" dirty="0"/>
          </a:p>
          <a:p>
            <a:pPr algn="just">
              <a:buFont typeface="+mj-lt"/>
              <a:buAutoNum type="arabicPeriod"/>
            </a:pPr>
            <a:r>
              <a:rPr lang="el-GR" sz="2800" b="1" dirty="0"/>
              <a:t>Διαθεσιμότητα Προϊόντων:</a:t>
            </a:r>
          </a:p>
          <a:p>
            <a:pPr algn="just"/>
            <a:endParaRPr lang="el-GR" sz="28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l-GR" sz="2800" dirty="0"/>
              <a:t>Μέσω των καναλιών διανομής, τα προϊόντα είναι διαθέσιμα σε περισσότερα σημεία, φυσικά (καταστήματα) ή ψηφιακά (e-</a:t>
            </a:r>
            <a:r>
              <a:rPr lang="el-GR" sz="2800" dirty="0" err="1"/>
              <a:t>commerce</a:t>
            </a:r>
            <a:r>
              <a:rPr lang="el-GR" sz="2800" dirty="0"/>
              <a:t>).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l-GR" sz="2800" dirty="0"/>
              <a:t>Παράδειγμα: Οι πλατφόρμες όπως το </a:t>
            </a:r>
            <a:r>
              <a:rPr lang="el-GR" sz="2800" dirty="0" err="1"/>
              <a:t>Amazon</a:t>
            </a:r>
            <a:r>
              <a:rPr lang="el-GR" sz="2800" dirty="0"/>
              <a:t> και το </a:t>
            </a:r>
            <a:r>
              <a:rPr lang="el-GR" sz="2800" dirty="0" err="1"/>
              <a:t>Skroutz</a:t>
            </a:r>
            <a:r>
              <a:rPr lang="el-GR" sz="2800" dirty="0"/>
              <a:t> επιτρέπουν στους πελάτες να έχουν πρόσβαση σε μεγάλη ποικιλία προϊόντων.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C96CB5E-4B0A-ADD4-79A9-040434C3E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37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D2BC439-6494-229A-C38D-F4E89DE5DB16}"/>
              </a:ext>
            </a:extLst>
          </p:cNvPr>
          <p:cNvSpPr txBox="1"/>
          <p:nvPr/>
        </p:nvSpPr>
        <p:spPr>
          <a:xfrm>
            <a:off x="778598" y="1003260"/>
            <a:ext cx="7668285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sz="2800" b="1" dirty="0"/>
              <a:t>Προσέγγιση Γεωγραφικών Περιοχών:</a:t>
            </a:r>
          </a:p>
          <a:p>
            <a:pPr algn="just"/>
            <a:endParaRPr lang="el-GR" sz="28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800" dirty="0"/>
              <a:t>Τα κανάλια βοηθούν στην κάλυψη αγορών που είναι δύσκολο να προσεγγιστούν από τους παραγωγούς.</a:t>
            </a:r>
          </a:p>
          <a:p>
            <a:pPr algn="just"/>
            <a:endParaRPr lang="el-GR" sz="28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800" dirty="0"/>
              <a:t>Παράδειγμα: Μια εταιρεία ένδυσης που χρησιμοποιεί τοπικούς λιανοπωλητές για να φτάσει σε απομακρυσμένες περιοχές.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44A445D-5300-9A19-C79E-D7A3695F7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2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04DA3A9-0C2D-3430-9B6B-CFA6B04DE239}"/>
              </a:ext>
            </a:extLst>
          </p:cNvPr>
          <p:cNvSpPr txBox="1"/>
          <p:nvPr/>
        </p:nvSpPr>
        <p:spPr>
          <a:xfrm>
            <a:off x="606582" y="1166223"/>
            <a:ext cx="7930836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sz="2800" b="1" dirty="0"/>
              <a:t>Μείωση Πολυπλοκότητας για τον Πελάτη:</a:t>
            </a:r>
          </a:p>
          <a:p>
            <a:pPr algn="just"/>
            <a:endParaRPr lang="el-GR" sz="28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800" dirty="0"/>
              <a:t>Τα κανάλια οργανώνουν και απλοποιούν την αγορά προϊόντων, παρέχοντας εύκολες επιλογές και πληροφόρηση.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800" dirty="0"/>
              <a:t>Παράδειγμα: Ένα κατάστημα προσφέρει πολλά προϊόντα σε ένα σημείο, εξαλείφοντας την ανάγκη για πολλές διαφορετικές αγορές.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46B9EAE-6280-C537-C04A-3BD1D6CC6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920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C9F2B3B-1388-1766-1682-B36CFBB84A97}"/>
              </a:ext>
            </a:extLst>
          </p:cNvPr>
          <p:cNvSpPr txBox="1"/>
          <p:nvPr/>
        </p:nvSpPr>
        <p:spPr>
          <a:xfrm>
            <a:off x="579421" y="237560"/>
            <a:ext cx="8211494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sz="2800" b="1" dirty="0"/>
              <a:t>Ο Ρόλος τους στη Μείωση της Πολυπλοκότητας:</a:t>
            </a:r>
          </a:p>
          <a:p>
            <a:pPr algn="just"/>
            <a:endParaRPr lang="el-GR" sz="2800" b="1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800" b="1" dirty="0"/>
              <a:t>Συντονισμός Παραγγελιών:</a:t>
            </a:r>
            <a:r>
              <a:rPr lang="el-GR" sz="2800" dirty="0"/>
              <a:t> Τα κανάλια διανομής διαχειρίζονται μεγάλο αριθμό παραγγελιών και διασφαλίζουν την ταχύτερη εξυπηρέτηση πελατών.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800" b="1" dirty="0"/>
              <a:t>Παροχή Υποστήριξης:</a:t>
            </a:r>
            <a:r>
              <a:rPr lang="el-GR" sz="2800" dirty="0"/>
              <a:t> Περιλαμβάνουν υπηρεσίες εξυπηρέτησης μετά την πώληση, όπως εγγυήσεις και επιστροφές, που διευκολύνουν τον πελάτη.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800" b="1" dirty="0"/>
              <a:t>Οργάνωση και Ταξινόμηση:</a:t>
            </a:r>
            <a:r>
              <a:rPr lang="el-GR" sz="2800" dirty="0"/>
              <a:t> Μέσω των καναλιών, οι πελάτες έχουν πρόσβαση σε πληροφορίες όπως τιμές, χαρακτηριστικά και συγκρίσεις προϊόντων.</a:t>
            </a:r>
          </a:p>
          <a:p>
            <a:pPr algn="just"/>
            <a:r>
              <a:rPr lang="el-GR" sz="2800" dirty="0"/>
              <a:t>Με τη χρήση κατάλληλων καναλιών διανομής, οι επιχειρήσεις βελτιώνουν την εμπειρία του πελάτη, διευκολύνουν τη διαδικασία αγοράς και ενισχύουν την προσβασιμότητα των προϊόντων.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99F8A17-92D5-BA90-C11A-4858CCE1F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8069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Επιτυχημένα Παραδείγματα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Χρήση πολυκαναλικών στρατηγικών από εταιρείες όπως Amazon, IKEA.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9DE85D0-06DE-388E-84CC-FDA4B172C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Παράδειγμα: Amazon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Η Amazon χρησιμοποιεί:</a:t>
            </a:r>
          </a:p>
          <a:p>
            <a:r>
              <a:t>- Πολυκαναλική στρατηγική</a:t>
            </a:r>
          </a:p>
          <a:p>
            <a:r>
              <a:t>- Υποδομές logistics υψηλής αποδοτικότητας</a:t>
            </a:r>
          </a:p>
          <a:p>
            <a:r>
              <a:t>- Εξατομικευμένες συστάσεις προϊόντων.</a:t>
            </a:r>
          </a:p>
          <a:p>
            <a:endParaRPr/>
          </a:p>
          <a:p>
            <a:r>
              <a:t>Δείτε πώς λειτουργεί: Αναζήτηση για σχετικά βίντεο που δείχνουν τις διαδικασίες logistics και διανομής.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78239F1-AE4D-8D8D-8181-FDEF33561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Πα</a:t>
            </a:r>
            <a:r>
              <a:rPr dirty="0" err="1"/>
              <a:t>ράδειγμ</a:t>
            </a:r>
            <a:r>
              <a:rPr dirty="0"/>
              <a:t>α: IKEA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dirty="0"/>
              <a:t>Η IKEA επ</a:t>
            </a:r>
            <a:r>
              <a:rPr dirty="0" err="1"/>
              <a:t>ιτυγχάνει</a:t>
            </a:r>
            <a:r>
              <a:rPr dirty="0"/>
              <a:t>:</a:t>
            </a:r>
          </a:p>
          <a:p>
            <a:r>
              <a:rPr dirty="0"/>
              <a:t>- Απ</a:t>
            </a:r>
            <a:r>
              <a:rPr dirty="0" err="1"/>
              <a:t>οτελεσμ</a:t>
            </a:r>
            <a:r>
              <a:rPr dirty="0"/>
              <a:t>ατική διανομή μέσω συνεργατών</a:t>
            </a:r>
          </a:p>
          <a:p>
            <a:r>
              <a:rPr dirty="0"/>
              <a:t>- </a:t>
            </a:r>
            <a:r>
              <a:rPr dirty="0" err="1"/>
              <a:t>Δυν</a:t>
            </a:r>
            <a:r>
              <a:rPr dirty="0"/>
              <a:t>ατότητα παραλαβής από το κατάστημα ή παράδοση στο σπίτι</a:t>
            </a:r>
          </a:p>
          <a:p>
            <a:r>
              <a:rPr dirty="0"/>
              <a:t>- </a:t>
            </a:r>
            <a:r>
              <a:rPr dirty="0" err="1"/>
              <a:t>Χρήση</a:t>
            </a:r>
            <a:r>
              <a:rPr dirty="0"/>
              <a:t> AR </a:t>
            </a:r>
            <a:r>
              <a:rPr dirty="0" err="1"/>
              <a:t>γι</a:t>
            </a:r>
            <a:r>
              <a:rPr dirty="0"/>
              <a:t>α εικονική τοποθέτηση προϊόντων στο σπίτι σας.</a:t>
            </a:r>
          </a:p>
          <a:p>
            <a:endParaRPr dirty="0"/>
          </a:p>
          <a:p>
            <a:r>
              <a:rPr dirty="0" err="1"/>
              <a:t>Εξερευνήστε</a:t>
            </a:r>
            <a:r>
              <a:rPr dirty="0"/>
              <a:t> β</a:t>
            </a:r>
            <a:r>
              <a:rPr dirty="0" err="1"/>
              <a:t>ίντεο</a:t>
            </a:r>
            <a:r>
              <a:rPr dirty="0"/>
              <a:t> </a:t>
            </a:r>
            <a:r>
              <a:rPr dirty="0" err="1"/>
              <a:t>γι</a:t>
            </a:r>
            <a:r>
              <a:rPr dirty="0"/>
              <a:t>α την εμπειρία πελατών και την τεχνολογία IKEA.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064BC68-EB95-113B-19AE-933E5C20D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Παράδειγμα: Coca-Cola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Η Coca-Cola επικεντρώνεται:</a:t>
            </a:r>
          </a:p>
          <a:p>
            <a:r>
              <a:t>- Στην εκτενή κάλυψη σε παγκόσμια κλίμακα</a:t>
            </a:r>
          </a:p>
          <a:p>
            <a:r>
              <a:t>- Στην τοποθέτηση προϊόντων σε στρατηγικά σημεία</a:t>
            </a:r>
          </a:p>
          <a:p>
            <a:r>
              <a:t>- Σε ειδικές καμπάνιες προβολής.</a:t>
            </a:r>
          </a:p>
          <a:p>
            <a:endParaRPr/>
          </a:p>
          <a:p>
            <a:r>
              <a:t>Αναζητήστε βίντεο για την αλυσίδα διανομής της Coca-Cola.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5965CCE-0BCD-3D72-1840-7366C5FBD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Εισαγωγή στη Διανομή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Η διανομή είναι θεμελιώδες μέρος του μάρκετινγκ, διασφαλίζοντας ότι τα προϊόντα φτάνουν στους καταναλωτές.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5801CBA5-84AB-3C4F-8BC5-5A0104B66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Παράδειγμα: Netflix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dirty="0"/>
              <a:t>Η Netflix π</a:t>
            </a:r>
            <a:r>
              <a:rPr dirty="0" err="1"/>
              <a:t>ρωτο</a:t>
            </a:r>
            <a:r>
              <a:rPr dirty="0"/>
              <a:t>πορεί:</a:t>
            </a:r>
          </a:p>
          <a:p>
            <a:r>
              <a:rPr dirty="0"/>
              <a:t>- </a:t>
            </a:r>
            <a:r>
              <a:rPr dirty="0" err="1"/>
              <a:t>Με</a:t>
            </a:r>
            <a:r>
              <a:rPr dirty="0"/>
              <a:t> π</a:t>
            </a:r>
            <a:r>
              <a:rPr dirty="0" err="1"/>
              <a:t>εριεχόμενο</a:t>
            </a:r>
            <a:r>
              <a:rPr dirty="0"/>
              <a:t> κατ' απα</a:t>
            </a:r>
            <a:r>
              <a:rPr dirty="0" err="1"/>
              <a:t>ίτηση</a:t>
            </a:r>
            <a:endParaRPr dirty="0"/>
          </a:p>
          <a:p>
            <a:r>
              <a:rPr dirty="0"/>
              <a:t>- </a:t>
            </a:r>
            <a:r>
              <a:rPr dirty="0" err="1"/>
              <a:t>Στην</a:t>
            </a:r>
            <a:r>
              <a:rPr dirty="0"/>
              <a:t> </a:t>
            </a:r>
            <a:r>
              <a:rPr dirty="0" err="1"/>
              <a:t>χρήση</a:t>
            </a:r>
            <a:r>
              <a:rPr dirty="0"/>
              <a:t> data analytics </a:t>
            </a:r>
            <a:r>
              <a:rPr dirty="0" err="1"/>
              <a:t>γι</a:t>
            </a:r>
            <a:r>
              <a:rPr dirty="0"/>
              <a:t>α προβλέψεις προτιμήσεων</a:t>
            </a:r>
          </a:p>
          <a:p>
            <a:r>
              <a:rPr dirty="0"/>
              <a:t>- </a:t>
            </a:r>
            <a:r>
              <a:rPr dirty="0" err="1"/>
              <a:t>Στην</a:t>
            </a:r>
            <a:r>
              <a:rPr dirty="0"/>
              <a:t> </a:t>
            </a:r>
            <a:r>
              <a:rPr dirty="0" err="1"/>
              <a:t>ευκολί</a:t>
            </a:r>
            <a:r>
              <a:rPr dirty="0"/>
              <a:t>α πρόσβασης από πολλές πλατφόρμες.</a:t>
            </a:r>
          </a:p>
          <a:p>
            <a:endParaRPr dirty="0"/>
          </a:p>
          <a:p>
            <a:r>
              <a:rPr dirty="0" err="1"/>
              <a:t>Αν</a:t>
            </a:r>
            <a:r>
              <a:rPr dirty="0"/>
              <a:t>αζητήστε βίντεο για την ανάπτυξη του Netflix και τις καινοτόμες πρακτικές του.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44D2EEA-E7BC-7879-35B5-3876413D7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Προκλήσεις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Η πολυπλοκότητα στη διαχείριση και ο έλεγχος ποιότητας.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751C316-C97D-CEFF-8327-71717D29A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Προκλήσεις: Υποδομές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Η διαχείριση μεγάλων υποδομών είναι πολύπλοκη:</a:t>
            </a:r>
          </a:p>
          <a:p>
            <a:r>
              <a:t>- Απαιτήσεις αποθήκευσης και logistics</a:t>
            </a:r>
          </a:p>
          <a:p>
            <a:r>
              <a:t>- Διατήρηση αποθεμάτων</a:t>
            </a:r>
          </a:p>
          <a:p>
            <a:r>
              <a:t>- Συντονισμός με συνεργάτες και προμηθευτές.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66FBEBCB-F827-376F-D951-B53C5D45B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Προκλήσεις: Τεχνολογία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Η συνεχής εξέλιξη της τεχνολογίας προκαλεί:</a:t>
            </a:r>
          </a:p>
          <a:p>
            <a:r>
              <a:t>- Ανάγκη για επενδύσεις σε συστήματα ψηφιακής παρακολούθησης</a:t>
            </a:r>
          </a:p>
          <a:p>
            <a:r>
              <a:t>- Εφαρμογή και εκπαίδευση προσωπικού για νέες πλατφόρμες</a:t>
            </a:r>
          </a:p>
          <a:p>
            <a:r>
              <a:t>- Ανταγωνισμός με τεχνολογικά προηγμένες εταιρείες.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54B90CD7-FA22-B1DB-308A-9238BDE84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Προκλήσεις: Κόστος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Τα υψηλά κόστη επηρεάζουν τη διανομή:</a:t>
            </a:r>
          </a:p>
          <a:p>
            <a:r>
              <a:t>- Μεταφορικά κόστη λόγω αυξήσεων καυσίμων</a:t>
            </a:r>
          </a:p>
          <a:p>
            <a:r>
              <a:t>- Έξοδα συντήρησης υποδομών</a:t>
            </a:r>
          </a:p>
          <a:p>
            <a:r>
              <a:t>- Κόστη συμμόρφωσης με κανονισμούς και πρότυπα.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E60CA01F-61CD-27D9-1E51-4C3C16644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Προκλήσεις: Διεθνής Διανομή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Η παγκόσμια αγορά φέρνει προκλήσεις:</a:t>
            </a:r>
          </a:p>
          <a:p>
            <a:r>
              <a:t>- Διαχείριση πολλαπλών κανονισμών σε διαφορετικές χώρες</a:t>
            </a:r>
          </a:p>
          <a:p>
            <a:r>
              <a:t>- Πολιτισμικές διαφορές στις ανάγκες πελατών</a:t>
            </a:r>
          </a:p>
          <a:p>
            <a:r>
              <a:t>- Χρονικές καθυστερήσεις στις μεταφορές.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8C8AF7F-ADA7-C82E-0500-9F74AA95C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Τι Είναι Προβολή;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Η προβολή είναι η επικοινωνία της αξίας του προϊόντος στον καταναλωτή.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6239A676-93C5-608D-3C00-80659F5CB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Ορισμός της Προβολής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Η προβολή είναι η διαδικασία επικοινωνίας της αξίας του προϊόντος στους πελάτες.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D9EC984-B235-0B5A-82B2-D948DDE7B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Γιατί Είναι Σημαντική;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Η προβολή ενισχύει την αναγνωρισιμότητα, δημιουργεί εμπιστοσύνη και οδηγεί σε αγοραστικές αποφάσεις.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5C70158-FE2B-A91D-4176-7C54C1426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Βασικές Μέθοδοι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Διαφήμιση, Δημόσιες Σχέσεις, Προωθητικές ενέργειες.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73E54B6-F36F-065E-626C-8CB44FD52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Τι είναι Διανομή;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Διανομή σημαίνει η μεταφορά και παράδοση προϊόντων από τον παραγωγό στον καταναλωτή.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878A387-4921-D775-2FBB-9D3AFAF42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Στόχοι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Αύξηση αναγνωρισιμότητας, Δημιουργία εμπιστοσύνης, Αύξηση πωλήσεων.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83A435F-0819-A83B-8B13-0EC649327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Παραδείγματα Προβολής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Παραδείγματα:</a:t>
            </a:r>
          </a:p>
          <a:p>
            <a:r>
              <a:t>- Διαφημίσεις σε μέσα κοινωνικής δικτύωσης</a:t>
            </a:r>
          </a:p>
          <a:p>
            <a:r>
              <a:t>- Χορηγίες αθλητικών γεγονότων</a:t>
            </a:r>
          </a:p>
          <a:p>
            <a:r>
              <a:t>- Καμπάνιες επωνυμίας.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5D69041-047C-EF9C-A6F5-A9BAE58C9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Διαφήμιση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Μορφές διαφήμισης:</a:t>
            </a:r>
          </a:p>
          <a:p>
            <a:r>
              <a:t>- Τηλεόραση</a:t>
            </a:r>
          </a:p>
          <a:p>
            <a:r>
              <a:t>- Διαδίκτυο</a:t>
            </a:r>
          </a:p>
          <a:p>
            <a:r>
              <a:t>- Έντυπα μέσα.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3A32238-F176-7D4E-506A-A07E54D36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Δημόσιες Σχέσεις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Περιλαμβάνουν:</a:t>
            </a:r>
          </a:p>
          <a:p>
            <a:r>
              <a:t>- Διαχείριση της εικόνας της εταιρείας</a:t>
            </a:r>
          </a:p>
          <a:p>
            <a:r>
              <a:t>- Αντιμετώπιση κρίσεων.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23872D1-123C-42EF-F58D-AAFDA86D1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Προωθητικές Ενέργειες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Παραδείγματα:</a:t>
            </a:r>
          </a:p>
          <a:p>
            <a:r>
              <a:t>- Εκπτώσεις</a:t>
            </a:r>
          </a:p>
          <a:p>
            <a:r>
              <a:t>- Κουπόνια</a:t>
            </a:r>
          </a:p>
          <a:p>
            <a:r>
              <a:t>- Διαγωνισμοί.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AA0867A-949A-8AD7-6135-D51A28EED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Αναγνωρισιμότητα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Προώθηση της μάρκας ώστε να είναι αναγνωρίσιμη στο κοινό.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B49B0DA-F2DF-CB20-6E3D-418B22C30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Δημιουργία Εμπιστοσύνης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Χρήση</a:t>
            </a:r>
            <a:r>
              <a:rPr dirty="0"/>
              <a:t> α</a:t>
            </a:r>
            <a:r>
              <a:rPr dirty="0" err="1"/>
              <a:t>υθεντικών</a:t>
            </a:r>
            <a:r>
              <a:rPr dirty="0"/>
              <a:t> </a:t>
            </a:r>
            <a:r>
              <a:rPr dirty="0" err="1"/>
              <a:t>μηνυμάτων</a:t>
            </a:r>
            <a:r>
              <a:rPr dirty="0"/>
              <a:t> και πρα</a:t>
            </a:r>
            <a:r>
              <a:rPr dirty="0" err="1"/>
              <a:t>κτικών</a:t>
            </a:r>
            <a:r>
              <a:rPr dirty="0"/>
              <a:t> π</a:t>
            </a:r>
            <a:r>
              <a:rPr dirty="0" err="1"/>
              <a:t>ου</a:t>
            </a:r>
            <a:r>
              <a:rPr dirty="0"/>
              <a:t> </a:t>
            </a:r>
            <a:r>
              <a:rPr dirty="0" err="1"/>
              <a:t>συνδέοντ</a:t>
            </a:r>
            <a:r>
              <a:rPr dirty="0"/>
              <a:t>αι με τις αξίες του κοινού.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E6E6FBB-5DE3-588B-24EE-8346907FE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4BE31967-7789-C963-E41E-A85E7761B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37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CE72B2-8F7C-AD82-985B-94FF6F982605}"/>
              </a:ext>
            </a:extLst>
          </p:cNvPr>
          <p:cNvSpPr txBox="1"/>
          <p:nvPr/>
        </p:nvSpPr>
        <p:spPr>
          <a:xfrm>
            <a:off x="811763" y="970815"/>
            <a:ext cx="7044613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800" b="1" dirty="0"/>
              <a:t>Δημιουργία Εμπιστοσύνης μέσω Αυθεντικών Μηνυμάτων και Πρακτικών</a:t>
            </a:r>
          </a:p>
          <a:p>
            <a:r>
              <a:rPr lang="el-GR" sz="2800" dirty="0"/>
              <a:t>Η δημιουργία εμπιστοσύνης είναι ένας από τους θεμελιώδεις στόχους της προβολής. Ακολουθούν οι τρόποι με τους οποίους οι επιχειρήσεις χρησιμοποιούν αυθεντικά μηνύματα και πρακτικές που συνδέονται με τις αξίες του κοινού:</a:t>
            </a:r>
          </a:p>
        </p:txBody>
      </p:sp>
    </p:spTree>
    <p:extLst>
      <p:ext uri="{BB962C8B-B14F-4D97-AF65-F5344CB8AC3E}">
        <p14:creationId xmlns:p14="http://schemas.microsoft.com/office/powerpoint/2010/main" val="42179715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A4D4DDB1-7965-86D2-5623-231F5E15F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38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45AB6F-4127-9399-ABEC-794FCED6BA24}"/>
              </a:ext>
            </a:extLst>
          </p:cNvPr>
          <p:cNvSpPr txBox="1"/>
          <p:nvPr/>
        </p:nvSpPr>
        <p:spPr>
          <a:xfrm>
            <a:off x="371192" y="354707"/>
            <a:ext cx="8609845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sz="2400" b="1" dirty="0"/>
              <a:t>1. Αυθεντικά Μηνύματα</a:t>
            </a:r>
          </a:p>
          <a:p>
            <a:pPr algn="just"/>
            <a:r>
              <a:rPr lang="el-GR" sz="2400" dirty="0"/>
              <a:t>Τα αυθεντικά μηνύματα είναι ειλικρινή, διαφανή και επικεντρώνονται στις πραγματικές προθέσεις και δυνατότητες της μάρκας.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400" b="1" dirty="0"/>
              <a:t>Πώς επιτυγχάνονται:</a:t>
            </a:r>
            <a:endParaRPr lang="el-GR" sz="24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l-GR" sz="2400" b="1" dirty="0"/>
              <a:t>Αφήγηση Ιστοριών (</a:t>
            </a:r>
            <a:r>
              <a:rPr lang="el-GR" sz="2400" b="1" dirty="0" err="1"/>
              <a:t>Storytelling</a:t>
            </a:r>
            <a:r>
              <a:rPr lang="el-GR" sz="2400" b="1" dirty="0"/>
              <a:t>):</a:t>
            </a:r>
            <a:r>
              <a:rPr lang="el-GR" sz="2400" dirty="0"/>
              <a:t> Οι επιχειρήσεις μοιράζονται πραγματικές ιστορίες επιτυχίας, εμπειρίες πελατών ή το όραμά τους.</a:t>
            </a:r>
          </a:p>
          <a:p>
            <a:pPr marL="1143000" lvl="2" indent="-228600" algn="just">
              <a:buFont typeface="Arial" panose="020B0604020202020204" pitchFamily="34" charset="0"/>
              <a:buChar char="•"/>
            </a:pPr>
            <a:r>
              <a:rPr lang="el-GR" sz="2400" i="1" dirty="0"/>
              <a:t>Παράδειγμα:</a:t>
            </a:r>
            <a:r>
              <a:rPr lang="el-GR" sz="2400" dirty="0"/>
              <a:t> Μια μάρκα αθλητικών ειδών μπορεί να αναδείξει την ιστορία ενός αθλητή που ξεπέρασε δυσκολίες.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l-GR" sz="2400" b="1" dirty="0"/>
              <a:t>Επικοινωνία με Απλό Λόγο:</a:t>
            </a:r>
            <a:r>
              <a:rPr lang="el-GR" sz="2400" dirty="0"/>
              <a:t> Αποφεύγονται τα περίπλοκα ή ψεύτικα μηνύματα.</a:t>
            </a:r>
          </a:p>
          <a:p>
            <a:pPr marL="1143000" lvl="2" indent="-228600" algn="just">
              <a:buFont typeface="Arial" panose="020B0604020202020204" pitchFamily="34" charset="0"/>
              <a:buChar char="•"/>
            </a:pPr>
            <a:r>
              <a:rPr lang="el-GR" sz="2400" i="1" dirty="0"/>
              <a:t>Παράδειγμα:</a:t>
            </a:r>
            <a:r>
              <a:rPr lang="el-GR" sz="2400" dirty="0"/>
              <a:t> Μια επιχείρηση που υπογραμμίζει την περιβαλλοντική της δέσμευση χωρίς υπερβολές.</a:t>
            </a:r>
          </a:p>
        </p:txBody>
      </p:sp>
    </p:spTree>
    <p:extLst>
      <p:ext uri="{BB962C8B-B14F-4D97-AF65-F5344CB8AC3E}">
        <p14:creationId xmlns:p14="http://schemas.microsoft.com/office/powerpoint/2010/main" val="14383579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AA9A99AE-8646-28D2-8037-17F442007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39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3C90DD-949F-7CEE-F74D-15BB9A0E0FF3}"/>
              </a:ext>
            </a:extLst>
          </p:cNvPr>
          <p:cNvSpPr txBox="1"/>
          <p:nvPr/>
        </p:nvSpPr>
        <p:spPr>
          <a:xfrm>
            <a:off x="144855" y="165834"/>
            <a:ext cx="8854289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sz="2800" b="1" dirty="0"/>
              <a:t>2. Πρακτικές που Συνδέονται με τις Αξίες του Κοινού</a:t>
            </a:r>
          </a:p>
          <a:p>
            <a:pPr algn="just"/>
            <a:r>
              <a:rPr lang="el-GR" sz="2800" dirty="0"/>
              <a:t>Οι επιχειρήσεις επιλέγουν στρατηγικές που είναι σύμφωνες με τις προτεραιότητες και τα ενδιαφέροντα των πελατών τους.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800" b="1" dirty="0"/>
              <a:t>Πώς επιτυγχάνονται:</a:t>
            </a:r>
            <a:endParaRPr lang="el-GR" sz="28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l-GR" sz="2800" b="1" dirty="0"/>
              <a:t>Υιοθέτηση Εταιρικής Κοινωνικής Ευθύνης (CSR):</a:t>
            </a:r>
            <a:endParaRPr lang="el-GR" sz="2800" dirty="0"/>
          </a:p>
          <a:p>
            <a:pPr marL="1143000" lvl="2" indent="-228600" algn="just">
              <a:buFont typeface="Arial" panose="020B0604020202020204" pitchFamily="34" charset="0"/>
              <a:buChar char="•"/>
            </a:pPr>
            <a:r>
              <a:rPr lang="el-GR" sz="2800" dirty="0"/>
              <a:t>Συμμετοχή σε δράσεις για το περιβάλλον, την υγεία ή την εκπαίδευση.</a:t>
            </a:r>
          </a:p>
          <a:p>
            <a:pPr marL="1143000" lvl="2" indent="-228600" algn="just">
              <a:buFont typeface="Arial" panose="020B0604020202020204" pitchFamily="34" charset="0"/>
              <a:buChar char="•"/>
            </a:pPr>
            <a:r>
              <a:rPr lang="el-GR" sz="2800" i="1" dirty="0"/>
              <a:t>Παράδειγμα:</a:t>
            </a:r>
            <a:r>
              <a:rPr lang="el-GR" sz="2800" dirty="0"/>
              <a:t> Εταιρείες όπως η </a:t>
            </a:r>
            <a:r>
              <a:rPr lang="el-GR" sz="2800" dirty="0" err="1"/>
              <a:t>Patagonia</a:t>
            </a:r>
            <a:r>
              <a:rPr lang="el-GR" sz="2800" dirty="0"/>
              <a:t> επενδύουν σε βιώσιμες πρακτικές παραγωγής.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l-GR" sz="2800" b="1" dirty="0"/>
              <a:t>Συμπερίληψη (</a:t>
            </a:r>
            <a:r>
              <a:rPr lang="el-GR" sz="2800" b="1" dirty="0" err="1"/>
              <a:t>Inclusivity</a:t>
            </a:r>
            <a:r>
              <a:rPr lang="el-GR" sz="2800" b="1" dirty="0"/>
              <a:t>):</a:t>
            </a:r>
            <a:endParaRPr lang="el-GR" sz="2800" dirty="0"/>
          </a:p>
          <a:p>
            <a:pPr marL="1143000" lvl="2" indent="-228600" algn="just">
              <a:buFont typeface="Arial" panose="020B0604020202020204" pitchFamily="34" charset="0"/>
              <a:buChar char="•"/>
            </a:pPr>
            <a:r>
              <a:rPr lang="el-GR" sz="2800" dirty="0"/>
              <a:t>Δημιουργία καμπανιών που απευθύνονται σε διαφορετικές ομάδες ανθρώπων.</a:t>
            </a:r>
          </a:p>
          <a:p>
            <a:pPr marL="1143000" lvl="2" indent="-228600" algn="just">
              <a:buFont typeface="Arial" panose="020B0604020202020204" pitchFamily="34" charset="0"/>
              <a:buChar char="•"/>
            </a:pPr>
            <a:r>
              <a:rPr lang="el-GR" sz="2800" i="1" dirty="0"/>
              <a:t>Παράδειγμα:</a:t>
            </a:r>
            <a:r>
              <a:rPr lang="el-GR" sz="2800" dirty="0"/>
              <a:t> Μάρκες που υποστηρίζουν την LGBTQ+ κοινότητα με σχετικές καμπάνιες.</a:t>
            </a:r>
          </a:p>
        </p:txBody>
      </p:sp>
    </p:spTree>
    <p:extLst>
      <p:ext uri="{BB962C8B-B14F-4D97-AF65-F5344CB8AC3E}">
        <p14:creationId xmlns:p14="http://schemas.microsoft.com/office/powerpoint/2010/main" val="3377390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Γιατί Είναι Σημαντική;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Η σωστή διανομή μειώνει το κόστος και αυξάνει την αποτελεσματικότητα των πωλήσεων.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94973EE-DDFD-7CF5-E2FE-3BCCA7645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70BDCC20-FEBA-79CD-3648-74BF106CB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40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E5A097-A972-8D5E-88B1-7132819C056F}"/>
              </a:ext>
            </a:extLst>
          </p:cNvPr>
          <p:cNvSpPr txBox="1"/>
          <p:nvPr/>
        </p:nvSpPr>
        <p:spPr>
          <a:xfrm>
            <a:off x="615636" y="766134"/>
            <a:ext cx="8071164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sz="2800" b="1" dirty="0"/>
              <a:t>3. Προσαρμογή στις Αξίες του Κοινού</a:t>
            </a:r>
          </a:p>
          <a:p>
            <a:pPr algn="just"/>
            <a:r>
              <a:rPr lang="el-GR" sz="2800" dirty="0"/>
              <a:t>Η επιχείρηση πρέπει να κατανοεί και να προσαρμόζει τη στρατηγική της με βάση τις προτιμήσεις και τις τάσεις των πελατών.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800" b="1" dirty="0"/>
              <a:t>Παραδείγματα Προσαρμογής:</a:t>
            </a:r>
            <a:endParaRPr lang="el-GR" sz="28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l-GR" sz="2800" dirty="0"/>
              <a:t>Προώθηση προϊόντων φιλικών προς το περιβάλλον όταν το κοινό ενδιαφέρεται για τη βιωσιμότητα.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l-GR" sz="2800" dirty="0"/>
              <a:t>Χρήση τοπικών πολιτισμικών στοιχείων για την προσέγγιση διαφορετικών γεωγραφικών περιοχών.</a:t>
            </a:r>
          </a:p>
        </p:txBody>
      </p:sp>
    </p:spTree>
    <p:extLst>
      <p:ext uri="{BB962C8B-B14F-4D97-AF65-F5344CB8AC3E}">
        <p14:creationId xmlns:p14="http://schemas.microsoft.com/office/powerpoint/2010/main" val="280847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0C13A126-111F-0601-187C-4EDCFD64F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41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A9303A-A03B-C16D-88FF-DF3C427DD423}"/>
              </a:ext>
            </a:extLst>
          </p:cNvPr>
          <p:cNvSpPr txBox="1"/>
          <p:nvPr/>
        </p:nvSpPr>
        <p:spPr>
          <a:xfrm>
            <a:off x="724276" y="420761"/>
            <a:ext cx="7962523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b="1" dirty="0"/>
              <a:t>. </a:t>
            </a:r>
            <a:r>
              <a:rPr lang="el-GR" sz="2800" b="1" dirty="0"/>
              <a:t>Αποτελέσματα Δημιουργίας Εμπιστοσύνης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800" b="1" dirty="0"/>
              <a:t>Μακροχρόνια Σχέση με Πελάτες:</a:t>
            </a:r>
            <a:r>
              <a:rPr lang="el-GR" sz="2800" dirty="0"/>
              <a:t> Οι καταναλωτές γίνονται πιο πιστοί στη μάρκα.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800" b="1" dirty="0"/>
              <a:t>Αύξηση Συστάσεων:</a:t>
            </a:r>
            <a:r>
              <a:rPr lang="el-GR" sz="2800" dirty="0"/>
              <a:t> Ευχαριστημένοι πελάτες μοιράζονται την εμπειρία τους, προσελκύοντας νέους πελάτες.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800" b="1" dirty="0"/>
              <a:t>Διαφοροποίηση από τον Ανταγωνισμό:</a:t>
            </a:r>
            <a:r>
              <a:rPr lang="el-GR" sz="2800" dirty="0"/>
              <a:t> Οι επιχειρήσεις που επενδύουν στην αυθεντικότητα ξεχωρίζουν στην αγορά.</a:t>
            </a:r>
          </a:p>
          <a:p>
            <a:pPr algn="just"/>
            <a:r>
              <a:rPr lang="el-GR" sz="2800" dirty="0"/>
              <a:t>Με τη χρήση αυθεντικών μηνυμάτων και πρακτικών, οι επιχειρήσεις καταφέρνουν να χτίσουν σχέσεις εμπιστοσύνης με το κοινό τους, ενισχύοντας την αξία της μάρκας και την πιστότητα των πελατών.</a:t>
            </a:r>
          </a:p>
        </p:txBody>
      </p:sp>
    </p:spTree>
    <p:extLst>
      <p:ext uri="{BB962C8B-B14F-4D97-AF65-F5344CB8AC3E}">
        <p14:creationId xmlns:p14="http://schemas.microsoft.com/office/powerpoint/2010/main" val="21272730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Αύξηση Πωλήσεων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Χρήση διαφημιστικών στρατηγικών για την αύξηση των αγορών.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D0EFB756-7382-2811-A109-FAA2A7A12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Τεχνολογικές Εξελίξεις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Περιλαμβάνουν:</a:t>
            </a:r>
          </a:p>
          <a:p>
            <a:r>
              <a:t>- Augmented Reality (AR)</a:t>
            </a:r>
          </a:p>
          <a:p>
            <a:r>
              <a:t>- Virtual Reality (VR).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32B8E55-F97F-C189-6914-ADAA1432B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Ψηφιακά Μέσα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Social media campaigns:</a:t>
            </a:r>
          </a:p>
          <a:p>
            <a:r>
              <a:t>- Προσωποποιημένες διαφημίσεις</a:t>
            </a:r>
          </a:p>
          <a:p>
            <a:r>
              <a:t>- Χρήση influencer marketing.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BB488CA-2AE1-0528-DC71-22E253826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Διαδραστικό Περιεχόμενο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Περιλαμβάνει:</a:t>
            </a:r>
          </a:p>
          <a:p>
            <a:r>
              <a:t>- Quiz</a:t>
            </a:r>
          </a:p>
          <a:p>
            <a:r>
              <a:t>- Παιχνίδια για την ενίσχυση της εμπειρίας των πελατών.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2197558-3F72-2FC3-5BAC-69AA9E2F3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Παράδειγμα: Coca-Cola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Δημιουργία καμπανιών όπως 'Share a Coke' για προσωποποιημένες εμπειρίες.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80A88FA-06DD-15DB-EC8E-1A941F5B3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Παράδειγμα: Nike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Χρήση των social media για προώθηση μηνυμάτων ενδυνάμωσης.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89A85BA-298E-4067-78DA-521C45696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Παράδειγμα: IKEA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Χρήση AR εφαρμογών για την εικονική τοποθέτηση προϊόντων.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74A7B1A-0C8A-E3CC-D9EB-6742895B5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48</a:t>
            </a:fld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Καινοτομία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Χρήση ψηφιακών μέσων και προσωποποιημένων διαφημίσεων.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690AACC5-CD50-8CBB-06E6-D5A84AB81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Βα</a:t>
            </a:r>
            <a:r>
              <a:rPr dirty="0" err="1"/>
              <a:t>σικά</a:t>
            </a:r>
            <a:r>
              <a:rPr dirty="0"/>
              <a:t> Χαρα</a:t>
            </a:r>
            <a:r>
              <a:rPr dirty="0" err="1"/>
              <a:t>κτηριστικά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Αμεσότητ</a:t>
            </a:r>
            <a:r>
              <a:rPr dirty="0"/>
              <a:t>α, Ταχύτητα, Ευελιξία.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DFA9B6D-F659-2D01-C072-0F881F050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Παραδοσιακά Μέσα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Περιλαμβάνουν τηλεόραση, ραδιόφωνο και έντυπα μέσα.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5111137F-399D-5A2E-8325-428B299C5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50</a:t>
            </a:fld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Ψηφιακά Μέσα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Social media, Email marketing, Διαφήμιση στις μηχανές αναζήτησης.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505F1ECC-9284-5EE7-138B-404042B36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51</a:t>
            </a:fld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Τεχνικές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Εκπτώσεις, Καμπάνιες Influencer Marketing, Εταιρικές συνεργασίες.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0274784-D8AE-654D-C01E-C9E5D1C32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Καινοτόμες Προσεγγίσεις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AR, VR, και AI για την εξατομίκευση του μηνύματος.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583CF3C-8CB2-E130-5E63-DD2EBB189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53</a:t>
            </a:fld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Τι είναι Influencers;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Οι influencers είναι άτομα με ισχυρή παρουσία στα social media που μπορούν να επηρεάσουν το κοινό τους:</a:t>
            </a:r>
          </a:p>
          <a:p>
            <a:r>
              <a:t>- Διαμορφώνουν απόψεις</a:t>
            </a:r>
          </a:p>
          <a:p>
            <a:r>
              <a:t>- Προωθούν προϊόντα ή υπηρεσίες</a:t>
            </a:r>
          </a:p>
          <a:p>
            <a:r>
              <a:t>- Δημιουργούν εμπιστοσύνη μέσω προσωπικών εμπειριών.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57C1A0D7-29F3-8D33-C16D-56CA95F5E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54</a:t>
            </a:fld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Ρόλοι των Influencers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Βασικοί ρόλοι των influencers:</a:t>
            </a:r>
          </a:p>
          <a:p>
            <a:r>
              <a:t>- Δημιουργία αυθεντικού περιεχομένου</a:t>
            </a:r>
          </a:p>
          <a:p>
            <a:r>
              <a:t>- Προώθηση νέων προϊόντων</a:t>
            </a:r>
          </a:p>
          <a:p>
            <a:r>
              <a:t>- Ενίσχυση αναγνωρισιμότητας της μάρκας.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AE97C5E-8737-F288-52ED-8A063B166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55</a:t>
            </a:fld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Παραδείγματα Influencers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Παραδείγματα:</a:t>
            </a:r>
          </a:p>
          <a:p>
            <a:r>
              <a:t>1. Instagram Influencers για μόδα και ομορφιά.</a:t>
            </a:r>
          </a:p>
          <a:p>
            <a:r>
              <a:t>2. YouTubers που προωθούν gadgets και τεχνολογία.</a:t>
            </a:r>
          </a:p>
          <a:p>
            <a:r>
              <a:t>3. Twitch streamers για gaming προϊόντα.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F7B94DB-1512-5F25-88A9-99044ABCD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56</a:t>
            </a:fld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Πλεονεκτήματα Συνεργασίας με Influencers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Πλεονεκτήματα:</a:t>
            </a:r>
          </a:p>
          <a:p>
            <a:r>
              <a:t>- Άμεση σύνδεση με το κοινό-στόχο</a:t>
            </a:r>
          </a:p>
          <a:p>
            <a:r>
              <a:t>- Αύξηση εμπιστοσύνης προς τη μάρκα</a:t>
            </a:r>
          </a:p>
          <a:p>
            <a:r>
              <a:t>- Δημιουργία περιεχομένου υψηλής ποιότητας.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DC7B240D-0AD5-5389-0DD8-58720A088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57</a:t>
            </a:fld>
            <a:endParaRPr 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Επιτυχημένες Καμπάνιες Influencers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Η Nike συνεργάστηκε με αθλητές influencers για καμπάνιες ενδυνάμωσης.</a:t>
            </a:r>
          </a:p>
          <a:p>
            <a:r>
              <a:t>2. Η Coca-Cola χρησιμοποίησε influencers για το λανσάρισμα νέων προϊόντων.</a:t>
            </a:r>
          </a:p>
          <a:p>
            <a:r>
              <a:t>3. Η IKEA συνεργάστηκε με διακοσμητές εσωτερικών χώρων για την προώθηση εφαρμογών AR.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D35441EA-661E-70FE-0A7E-26C1761D8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58</a:t>
            </a:fld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Περισσότερα για τους Influencers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 err="1"/>
              <a:t>Οι</a:t>
            </a:r>
            <a:r>
              <a:rPr dirty="0"/>
              <a:t> influencers </a:t>
            </a:r>
            <a:r>
              <a:rPr dirty="0" err="1"/>
              <a:t>είν</a:t>
            </a:r>
            <a:r>
              <a:rPr dirty="0"/>
              <a:t>αι άτομα με μεγάλη απήχηση στα social media και σημαντική επιρροή στο κοινό τους:</a:t>
            </a:r>
          </a:p>
          <a:p>
            <a:endParaRPr dirty="0"/>
          </a:p>
          <a:p>
            <a:pPr marL="0" indent="0">
              <a:buNone/>
            </a:pPr>
            <a:endParaRPr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C3E0A9B-B85F-4902-B083-2902FEAB3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59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0BA0FA9-30F7-298E-0001-5F06BBF5F7E5}"/>
              </a:ext>
            </a:extLst>
          </p:cNvPr>
          <p:cNvSpPr txBox="1"/>
          <p:nvPr/>
        </p:nvSpPr>
        <p:spPr>
          <a:xfrm>
            <a:off x="923454" y="1051411"/>
            <a:ext cx="7858407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sz="2400" b="1" dirty="0"/>
              <a:t>1. Αμεσότητα</a:t>
            </a:r>
          </a:p>
          <a:p>
            <a:pPr algn="just"/>
            <a:r>
              <a:rPr lang="el-GR" sz="2400" dirty="0"/>
              <a:t>Η αμεσότητα αναφέρεται στη δυνατότητα μιας εταιρείας να συνδέει άμεσα τον παραγωγό ή την επιχείρηση με τον τελικό καταναλωτή.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400" b="1" dirty="0"/>
              <a:t>Σημασία:</a:t>
            </a:r>
            <a:r>
              <a:rPr lang="el-GR" sz="2400" dirty="0"/>
              <a:t> Ελαχιστοποιεί τη χρήση μεσαζόντων, μειώνει τα κόστη και επιταχύνει την απόκριση στις ανάγκες των πελατών.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400" b="1" dirty="0"/>
              <a:t>Παραδείγματα:</a:t>
            </a:r>
            <a:endParaRPr lang="el-GR" sz="24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l-GR" sz="2400" dirty="0"/>
              <a:t>Οι πλατφόρμες e-</a:t>
            </a:r>
            <a:r>
              <a:rPr lang="el-GR" sz="2400" dirty="0" err="1"/>
              <a:t>commerce</a:t>
            </a:r>
            <a:r>
              <a:rPr lang="el-GR" sz="2400" dirty="0"/>
              <a:t> (π.χ., </a:t>
            </a:r>
            <a:r>
              <a:rPr lang="el-GR" sz="2400" dirty="0" err="1"/>
              <a:t>Amazon</a:t>
            </a:r>
            <a:r>
              <a:rPr lang="el-GR" sz="2400" dirty="0"/>
              <a:t>, </a:t>
            </a:r>
            <a:r>
              <a:rPr lang="el-GR" sz="2400" dirty="0" err="1"/>
              <a:t>Shopify</a:t>
            </a:r>
            <a:r>
              <a:rPr lang="el-GR" sz="2400" dirty="0"/>
              <a:t>) προσφέρουν αμεσότητα μέσω άμεσης επικοινωνίας μεταξύ πωλητών και πελατών.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l-GR" sz="2400" dirty="0"/>
              <a:t>Οι απευθείας πωλήσεις μέσω κοινωνικών μέσων (π.χ., </a:t>
            </a:r>
            <a:r>
              <a:rPr lang="el-GR" sz="2400" dirty="0" err="1"/>
              <a:t>Instagram</a:t>
            </a:r>
            <a:r>
              <a:rPr lang="el-GR" sz="2400" dirty="0"/>
              <a:t> Shops).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C121D40-FA50-D2C2-F1C4-1610C6407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0185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194EA1D-7B4C-34BB-FE02-686E7DC27BAA}"/>
              </a:ext>
            </a:extLst>
          </p:cNvPr>
          <p:cNvSpPr txBox="1"/>
          <p:nvPr/>
        </p:nvSpPr>
        <p:spPr>
          <a:xfrm>
            <a:off x="1059255" y="1737737"/>
            <a:ext cx="722466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sz="2800" dirty="0"/>
              <a:t>- **Ποιοι είναι:** Δημιουργοί περιεχομένου όπως </a:t>
            </a:r>
            <a:r>
              <a:rPr lang="el-GR" sz="2800" dirty="0" err="1"/>
              <a:t>bloggers</a:t>
            </a:r>
            <a:r>
              <a:rPr lang="el-GR" sz="2800" dirty="0"/>
              <a:t>, </a:t>
            </a:r>
            <a:r>
              <a:rPr lang="el-GR" sz="2800" dirty="0" err="1"/>
              <a:t>vloggers</a:t>
            </a:r>
            <a:r>
              <a:rPr lang="el-GR" sz="2800" dirty="0"/>
              <a:t>, </a:t>
            </a:r>
            <a:r>
              <a:rPr lang="el-GR" sz="2800" dirty="0" err="1"/>
              <a:t>celebrities</a:t>
            </a:r>
            <a:r>
              <a:rPr lang="el-GR" sz="2800" dirty="0"/>
              <a:t>, και ειδικοί σε διάφορους τομείς.</a:t>
            </a:r>
          </a:p>
          <a:p>
            <a:pPr algn="just"/>
            <a:r>
              <a:rPr lang="el-GR" sz="2800" dirty="0"/>
              <a:t>- **Τι κάνουν:** Προωθούν προϊόντα, δημιουργούν αυθεντικό περιεχόμενο, και διαμορφώνουν την κοινή γνώμη.</a:t>
            </a:r>
          </a:p>
          <a:p>
            <a:pPr algn="just"/>
            <a:r>
              <a:rPr lang="el-GR" sz="2800" dirty="0"/>
              <a:t>- **Γνωστοί Influencers:** </a:t>
            </a:r>
            <a:r>
              <a:rPr lang="el-GR" sz="2800" dirty="0" err="1"/>
              <a:t>Kim</a:t>
            </a:r>
            <a:r>
              <a:rPr lang="el-GR" sz="2800" dirty="0"/>
              <a:t> </a:t>
            </a:r>
            <a:r>
              <a:rPr lang="el-GR" sz="2800" dirty="0" err="1"/>
              <a:t>Kardashian</a:t>
            </a:r>
            <a:r>
              <a:rPr lang="el-GR" sz="2800" dirty="0"/>
              <a:t> (μόδα), </a:t>
            </a:r>
            <a:r>
              <a:rPr lang="el-GR" sz="2800" dirty="0" err="1"/>
              <a:t>PewDiePie</a:t>
            </a:r>
            <a:r>
              <a:rPr lang="el-GR" sz="2800" dirty="0"/>
              <a:t> (</a:t>
            </a:r>
            <a:r>
              <a:rPr lang="el-GR" sz="2800" dirty="0" err="1"/>
              <a:t>gaming</a:t>
            </a:r>
            <a:r>
              <a:rPr lang="el-GR" sz="2800" dirty="0"/>
              <a:t>), </a:t>
            </a:r>
            <a:r>
              <a:rPr lang="el-GR" sz="2800" dirty="0" err="1"/>
              <a:t>Chiara</a:t>
            </a:r>
            <a:r>
              <a:rPr lang="el-GR" sz="2800" dirty="0"/>
              <a:t> </a:t>
            </a:r>
            <a:r>
              <a:rPr lang="el-GR" sz="2800" dirty="0" err="1"/>
              <a:t>Ferragni</a:t>
            </a:r>
            <a:r>
              <a:rPr lang="el-GR" sz="2800" dirty="0"/>
              <a:t> (μόδα).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094220C-598F-836E-F1FC-352627436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26487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BCB2F82-A5EB-9D12-014C-0600E4B77340}"/>
              </a:ext>
            </a:extLst>
          </p:cNvPr>
          <p:cNvSpPr txBox="1"/>
          <p:nvPr/>
        </p:nvSpPr>
        <p:spPr>
          <a:xfrm>
            <a:off x="896293" y="582067"/>
            <a:ext cx="7713553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l-GR" sz="2800" dirty="0"/>
          </a:p>
          <a:p>
            <a:pPr algn="just"/>
            <a:r>
              <a:rPr lang="el-GR" sz="2800" dirty="0"/>
              <a:t>**Ιστορικό:** Οι influencers εμφανίστηκαν πρώτη φορά στις αρχές της δεκαετίας του 2000 με την άνοδο των </a:t>
            </a:r>
            <a:r>
              <a:rPr lang="el-GR" sz="2800" dirty="0" err="1"/>
              <a:t>blogs</a:t>
            </a:r>
            <a:r>
              <a:rPr lang="el-GR" sz="2800" dirty="0"/>
              <a:t> και των </a:t>
            </a:r>
            <a:r>
              <a:rPr lang="el-GR" sz="2800" dirty="0" err="1"/>
              <a:t>YouTube</a:t>
            </a:r>
            <a:r>
              <a:rPr lang="el-GR" sz="2800" dirty="0"/>
              <a:t> </a:t>
            </a:r>
            <a:r>
              <a:rPr lang="el-GR" sz="2800" dirty="0" err="1"/>
              <a:t>creators</a:t>
            </a:r>
            <a:r>
              <a:rPr lang="el-GR" sz="2800" dirty="0"/>
              <a:t>.</a:t>
            </a:r>
          </a:p>
          <a:p>
            <a:pPr algn="just"/>
            <a:endParaRPr lang="el-GR" sz="2800" dirty="0"/>
          </a:p>
          <a:p>
            <a:pPr algn="just"/>
            <a:r>
              <a:rPr lang="el-GR" sz="2800" dirty="0"/>
              <a:t>**Επιτυχία στην Προβολή:** Οι influencers συνδέονται άμεσα με το κοινό τους, καθιστώντας τους ιδιαίτερα αποτελεσματικούς στη δημιουργία εμπιστοσύνης και </a:t>
            </a:r>
            <a:r>
              <a:rPr lang="el-GR" sz="2800" dirty="0" err="1"/>
              <a:t>αναγνωρισιμότητας</a:t>
            </a:r>
            <a:r>
              <a:rPr lang="el-GR" sz="2800" dirty="0"/>
              <a:t>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8F6A80C-8B78-F904-0E04-469CA330B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61155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03B5524E-CF5E-01C7-4A25-51CC8E175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62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8A67CA-809B-2C83-7B14-63239EF25D7E}"/>
              </a:ext>
            </a:extLst>
          </p:cNvPr>
          <p:cNvSpPr txBox="1"/>
          <p:nvPr/>
        </p:nvSpPr>
        <p:spPr>
          <a:xfrm>
            <a:off x="561314" y="1186003"/>
            <a:ext cx="78765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Βιβλιογραφία</a:t>
            </a:r>
          </a:p>
          <a:p>
            <a:endParaRPr lang="el-GR" dirty="0"/>
          </a:p>
          <a:p>
            <a:r>
              <a:rPr lang="el-GR" dirty="0"/>
              <a:t>1. Μάλλιαρης, Π. και Τσόγκας, Μ. (2008). </a:t>
            </a:r>
            <a:r>
              <a:rPr lang="el-GR" i="1" dirty="0"/>
              <a:t>Εισαγωγή στο </a:t>
            </a:r>
            <a:r>
              <a:rPr lang="el-GR" i="1" dirty="0" err="1"/>
              <a:t>Marketing</a:t>
            </a:r>
            <a:r>
              <a:rPr lang="el-GR" dirty="0"/>
              <a:t>. Τόμος Α. Ελληνικό Ανοικτό Πανεπιστήμιο, Πάτρα.</a:t>
            </a:r>
          </a:p>
        </p:txBody>
      </p:sp>
    </p:spTree>
    <p:extLst>
      <p:ext uri="{BB962C8B-B14F-4D97-AF65-F5344CB8AC3E}">
        <p14:creationId xmlns:p14="http://schemas.microsoft.com/office/powerpoint/2010/main" val="3589777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29EF6A1-A05E-1FBB-5428-460A0C6BC88A}"/>
              </a:ext>
            </a:extLst>
          </p:cNvPr>
          <p:cNvSpPr txBox="1"/>
          <p:nvPr/>
        </p:nvSpPr>
        <p:spPr>
          <a:xfrm>
            <a:off x="434566" y="569126"/>
            <a:ext cx="8365401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sz="2800" b="1" dirty="0"/>
              <a:t>2. Ταχύτητα</a:t>
            </a:r>
          </a:p>
          <a:p>
            <a:pPr algn="just"/>
            <a:r>
              <a:rPr lang="el-GR" sz="2800" dirty="0"/>
              <a:t>Η ταχύτητα αφορά τον χρόνο που απαιτείται για να φτάσει ένα προϊόν από την παραγωγή στον καταναλωτή.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800" b="1" dirty="0"/>
              <a:t>Σημασία:</a:t>
            </a:r>
            <a:r>
              <a:rPr lang="el-GR" sz="2800" dirty="0"/>
              <a:t> Η ταχεία διανομή ενισχύει την ικανοποίηση των πελατών, ειδικά σε περιπτώσεις επειγουσών παραγγελιών.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800" b="1" dirty="0"/>
              <a:t>Παραδείγματα:</a:t>
            </a:r>
            <a:endParaRPr lang="el-GR" sz="28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l-GR" sz="2800" dirty="0"/>
              <a:t>Υπηρεσίες όπως το </a:t>
            </a:r>
            <a:r>
              <a:rPr lang="el-GR" sz="2800" dirty="0" err="1"/>
              <a:t>Amazon</a:t>
            </a:r>
            <a:r>
              <a:rPr lang="el-GR" sz="2800" dirty="0"/>
              <a:t> </a:t>
            </a:r>
            <a:r>
              <a:rPr lang="el-GR" sz="2800" dirty="0" err="1"/>
              <a:t>Prime</a:t>
            </a:r>
            <a:r>
              <a:rPr lang="el-GR" sz="2800" dirty="0"/>
              <a:t> που παρέχουν παράδοση την ίδια ή την επόμενη μέρα.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l-GR" sz="2800" dirty="0"/>
              <a:t>Οι εταιρείες </a:t>
            </a:r>
            <a:r>
              <a:rPr lang="el-GR" sz="2800" dirty="0" err="1"/>
              <a:t>fast</a:t>
            </a:r>
            <a:r>
              <a:rPr lang="el-GR" sz="2800" dirty="0"/>
              <a:t> </a:t>
            </a:r>
            <a:r>
              <a:rPr lang="el-GR" sz="2800" dirty="0" err="1"/>
              <a:t>fashion</a:t>
            </a:r>
            <a:r>
              <a:rPr lang="el-GR" sz="2800" dirty="0"/>
              <a:t> (π.χ., </a:t>
            </a:r>
            <a:r>
              <a:rPr lang="el-GR" sz="2800" dirty="0" err="1"/>
              <a:t>Zara</a:t>
            </a:r>
            <a:r>
              <a:rPr lang="el-GR" sz="2800" dirty="0"/>
              <a:t>) που προσαρμόζουν ταχέως την παραγωγή και διανομή στις τρέχουσες τάσεις.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2BCED7D-D911-F14C-FEEF-861C13170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953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1965D81-250C-F8D4-9CCB-A3F2D23E2697}"/>
              </a:ext>
            </a:extLst>
          </p:cNvPr>
          <p:cNvSpPr txBox="1"/>
          <p:nvPr/>
        </p:nvSpPr>
        <p:spPr>
          <a:xfrm>
            <a:off x="325926" y="22975"/>
            <a:ext cx="8682272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sz="2400" b="1" dirty="0"/>
              <a:t>3</a:t>
            </a:r>
            <a:r>
              <a:rPr lang="el-GR" sz="2800" b="1" dirty="0"/>
              <a:t>. Ευελιξία</a:t>
            </a:r>
          </a:p>
          <a:p>
            <a:pPr algn="just"/>
            <a:r>
              <a:rPr lang="el-GR" sz="2800" dirty="0"/>
              <a:t>Η ευελιξία αναφέρεται στην ικανότητα προσαρμογής της διανομής στις ανάγκες των πελατών ή στις αλλαγές της αγοράς.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800" b="1" dirty="0"/>
              <a:t>Σημασία:</a:t>
            </a:r>
            <a:r>
              <a:rPr lang="el-GR" sz="2800" dirty="0"/>
              <a:t> Η ευελιξία βοηθά τις εταιρείες να ανταποκρίνονται γρήγορα σε αλλαγές της ζήτησης ή σε απρόβλεπτες συνθήκες.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800" b="1" dirty="0"/>
              <a:t>Παραδείγματα:</a:t>
            </a:r>
            <a:endParaRPr lang="el-GR" sz="28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l-GR" sz="2800" dirty="0"/>
              <a:t>Προσαρμογή σε εναλλακτικές λύσεις διανομής κατά τη διάρκεια κρίσεων (π.χ., lockdown).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l-GR" sz="2800" dirty="0"/>
              <a:t>Εταιρείες που προσφέρουν πολλές επιλογές παράδοσης, όπως παραλαβή από το κατάστημα ή κατ' </a:t>
            </a:r>
            <a:r>
              <a:rPr lang="el-GR" sz="2800" dirty="0" err="1"/>
              <a:t>οίκον</a:t>
            </a:r>
            <a:r>
              <a:rPr lang="el-GR" sz="2800" dirty="0"/>
              <a:t> παράδοση.</a:t>
            </a:r>
          </a:p>
          <a:p>
            <a:pPr algn="just"/>
            <a:r>
              <a:rPr lang="el-GR" sz="2800" dirty="0"/>
              <a:t>Αυτά τα χαρακτηριστικά συνδυάζονται για να δημιουργήσουν μια αποτελεσματική και αποδοτική στρατηγική διανομής.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CD66C84-41ED-4593-FE54-0F4D98963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47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Ο </a:t>
            </a:r>
            <a:r>
              <a:rPr dirty="0" err="1"/>
              <a:t>Ρόλος</a:t>
            </a:r>
            <a:r>
              <a:rPr dirty="0"/>
              <a:t> </a:t>
            </a:r>
            <a:r>
              <a:rPr dirty="0" err="1"/>
              <a:t>των</a:t>
            </a:r>
            <a:r>
              <a:rPr dirty="0"/>
              <a:t> Κανα</a:t>
            </a:r>
            <a:r>
              <a:rPr dirty="0" err="1"/>
              <a:t>λιών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Τα κα</a:t>
            </a:r>
            <a:r>
              <a:rPr dirty="0" err="1"/>
              <a:t>νάλι</a:t>
            </a:r>
            <a:r>
              <a:rPr dirty="0"/>
              <a:t>α παρέχουν πρόσβαση στην αγορά, μειώνουν την πολυπλοκότητα για τον πελάτη.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D55C141-722A-C91C-3B7F-046541BF5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1957</Words>
  <Application>Microsoft Office PowerPoint</Application>
  <PresentationFormat>Προβολή στην οθόνη (4:3)</PresentationFormat>
  <Paragraphs>299</Paragraphs>
  <Slides>62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62</vt:i4>
      </vt:variant>
    </vt:vector>
  </HeadingPairs>
  <TitlesOfParts>
    <vt:vector size="66" baseType="lpstr">
      <vt:lpstr>Aptos</vt:lpstr>
      <vt:lpstr>Arial</vt:lpstr>
      <vt:lpstr>Calibri</vt:lpstr>
      <vt:lpstr>Office Theme</vt:lpstr>
      <vt:lpstr>Διανομή και Προβολή</vt:lpstr>
      <vt:lpstr>Εισαγωγή στη Διανομή</vt:lpstr>
      <vt:lpstr>Τι είναι Διανομή;</vt:lpstr>
      <vt:lpstr>Γιατί Είναι Σημαντική;</vt:lpstr>
      <vt:lpstr>Βασικά Χαρακτηριστικά</vt:lpstr>
      <vt:lpstr>Παρουσίαση του PowerPoint</vt:lpstr>
      <vt:lpstr>Παρουσίαση του PowerPoint</vt:lpstr>
      <vt:lpstr>Παρουσίαση του PowerPoint</vt:lpstr>
      <vt:lpstr>Ο Ρόλος των Καναλιών</vt:lpstr>
      <vt:lpstr>Παρουσίαση του PowerPoint</vt:lpstr>
      <vt:lpstr>Κριτήρια Επιλογής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Επιτυχημένα Παραδείγματα</vt:lpstr>
      <vt:lpstr>Παράδειγμα: Amazon</vt:lpstr>
      <vt:lpstr>Παράδειγμα: IKEA</vt:lpstr>
      <vt:lpstr>Παράδειγμα: Coca-Cola</vt:lpstr>
      <vt:lpstr>Παράδειγμα: Netflix</vt:lpstr>
      <vt:lpstr>Προκλήσεις</vt:lpstr>
      <vt:lpstr>Προκλήσεις: Υποδομές</vt:lpstr>
      <vt:lpstr>Προκλήσεις: Τεχνολογία</vt:lpstr>
      <vt:lpstr>Προκλήσεις: Κόστος</vt:lpstr>
      <vt:lpstr>Προκλήσεις: Διεθνής Διανομή</vt:lpstr>
      <vt:lpstr>Τι Είναι Προβολή;</vt:lpstr>
      <vt:lpstr>Ορισμός της Προβολής</vt:lpstr>
      <vt:lpstr>Γιατί Είναι Σημαντική;</vt:lpstr>
      <vt:lpstr>Βασικές Μέθοδοι</vt:lpstr>
      <vt:lpstr>Στόχοι</vt:lpstr>
      <vt:lpstr>Παραδείγματα Προβολής</vt:lpstr>
      <vt:lpstr>Διαφήμιση</vt:lpstr>
      <vt:lpstr>Δημόσιες Σχέσεις</vt:lpstr>
      <vt:lpstr>Προωθητικές Ενέργειες</vt:lpstr>
      <vt:lpstr>Αναγνωρισιμότητα</vt:lpstr>
      <vt:lpstr>Δημιουργία Εμπιστοσύνης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Αύξηση Πωλήσεων</vt:lpstr>
      <vt:lpstr>Τεχνολογικές Εξελίξεις</vt:lpstr>
      <vt:lpstr>Ψηφιακά Μέσα</vt:lpstr>
      <vt:lpstr>Διαδραστικό Περιεχόμενο</vt:lpstr>
      <vt:lpstr>Παράδειγμα: Coca-Cola</vt:lpstr>
      <vt:lpstr>Παράδειγμα: Nike</vt:lpstr>
      <vt:lpstr>Παράδειγμα: IKEA</vt:lpstr>
      <vt:lpstr>Καινοτομία</vt:lpstr>
      <vt:lpstr>Παραδοσιακά Μέσα</vt:lpstr>
      <vt:lpstr>Ψηφιακά Μέσα</vt:lpstr>
      <vt:lpstr>Τεχνικές</vt:lpstr>
      <vt:lpstr>Καινοτόμες Προσεγγίσεις</vt:lpstr>
      <vt:lpstr>Τι είναι Influencers;</vt:lpstr>
      <vt:lpstr>Ρόλοι των Influencers</vt:lpstr>
      <vt:lpstr>Παραδείγματα Influencers</vt:lpstr>
      <vt:lpstr>Πλεονεκτήματα Συνεργασίας με Influencers</vt:lpstr>
      <vt:lpstr>Επιτυχημένες Καμπάνιες Influencers</vt:lpstr>
      <vt:lpstr>Περισσότερα για τους Influencers</vt:lpstr>
      <vt:lpstr>Παρουσίαση του PowerPoint</vt:lpstr>
      <vt:lpstr>Παρουσίαση του PowerPoint</vt:lpstr>
      <vt:lpstr>Παρουσίαση του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d.kontana</dc:creator>
  <cp:keywords/>
  <dc:description>generated using python-pptx</dc:description>
  <cp:lastModifiedBy>Dimitra Kontana</cp:lastModifiedBy>
  <cp:revision>20</cp:revision>
  <dcterms:created xsi:type="dcterms:W3CDTF">2013-01-27T09:14:16Z</dcterms:created>
  <dcterms:modified xsi:type="dcterms:W3CDTF">2025-01-02T06:26:05Z</dcterms:modified>
  <cp:category/>
</cp:coreProperties>
</file>