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Slides/notesSlide9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_rels/notesSlide9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5.xml.rels" ContentType="application/vnd.openxmlformats-package.relationship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media/image3.png" ContentType="image/png"/>
  <Override PartName="/ppt/media/image1.jpeg" ContentType="image/jpeg"/>
  <Override PartName="/ppt/media/image2.png" ContentType="image/png"/>
  <Override PartName="/ppt/media/image4.png" ContentType="image/png"/>
  <Override PartName="/ppt/media/image5.png" ContentType="image/png"/>
  <Override PartName="/ppt/media/image8.jpeg" ContentType="image/jpeg"/>
  <Override PartName="/ppt/media/image6.png" ContentType="image/png"/>
  <Override PartName="/ppt/media/image7.png" ContentType="image/png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/>
  <p:notesSz cx="7104062" cy="102346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el-GR" sz="2000" spc="-1" strike="noStrike">
                <a:latin typeface="Arial"/>
              </a:rPr>
              <a:t>Πατήστε για επεξεργασία της μορφής των σημειώσεων</a:t>
            </a:r>
            <a:endParaRPr b="0" lang="el-GR" sz="20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el-GR" sz="1400" spc="-1" strike="noStrike">
                <a:latin typeface="Times New Roman"/>
              </a:rPr>
              <a:t> </a:t>
            </a:r>
            <a:endParaRPr b="0" lang="el-GR" sz="1400" spc="-1" strike="noStrike">
              <a:latin typeface="Times New Roman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l-GR" sz="1400" spc="-1" strike="noStrike">
                <a:latin typeface="Times New Roman"/>
              </a:rPr>
              <a:t> </a:t>
            </a:r>
            <a:endParaRPr b="0" lang="el-GR" sz="1400" spc="-1" strike="noStrike">
              <a:latin typeface="Times New Roman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l-GR" sz="1400" spc="-1" strike="noStrike">
                <a:latin typeface="Times New Roman"/>
              </a:rPr>
              <a:t> </a:t>
            </a:r>
            <a:endParaRPr b="0" lang="el-GR" sz="1400" spc="-1" strike="noStrike">
              <a:latin typeface="Times New Roman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D3D73F65-5190-4981-89AF-8D1C046F7B64}" type="slidenum">
              <a:rPr b="0" lang="el-GR" sz="1400" spc="-1" strike="noStrike">
                <a:latin typeface="Times New Roman"/>
              </a:rPr>
              <a:t>1</a:t>
            </a:fld>
            <a:endParaRPr b="0" lang="el-G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body"/>
          </p:nvPr>
        </p:nvSpPr>
        <p:spPr>
          <a:xfrm>
            <a:off x="711360" y="4861080"/>
            <a:ext cx="5682600" cy="4604760"/>
          </a:xfrm>
          <a:prstGeom prst="rect">
            <a:avLst/>
          </a:prstGeom>
        </p:spPr>
        <p:txBody>
          <a:bodyPr lIns="99000" rIns="99000" tIns="49680" bIns="49680"/>
          <a:p>
            <a:endParaRPr b="0" lang="el-GR" sz="2000" spc="-1" strike="noStrike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4024440" y="9721800"/>
            <a:ext cx="3077280" cy="510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9000" rIns="99000" tIns="49680" bIns="49680" anchor="b"/>
          <a:p>
            <a:pPr algn="r">
              <a:lnSpc>
                <a:spcPct val="100000"/>
              </a:lnSpc>
            </a:pPr>
            <a:fld id="{607F452D-CE9F-4643-8B9F-986F9C9E5DA2}" type="slidenum">
              <a:rPr b="0" lang="el-GR" sz="1300" spc="-1" strike="noStrike">
                <a:solidFill>
                  <a:srgbClr val="000000"/>
                </a:solidFill>
                <a:latin typeface="Arial"/>
                <a:ea typeface="+mn-ea"/>
              </a:rPr>
              <a:t>1</a:t>
            </a:fld>
            <a:endParaRPr b="0" lang="el-GR" sz="1300" spc="-1" strike="noStrike"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body"/>
          </p:nvPr>
        </p:nvSpPr>
        <p:spPr>
          <a:xfrm>
            <a:off x="711360" y="4861080"/>
            <a:ext cx="5682600" cy="4604760"/>
          </a:xfrm>
          <a:prstGeom prst="rect">
            <a:avLst/>
          </a:prstGeom>
        </p:spPr>
        <p:txBody>
          <a:bodyPr lIns="99000" rIns="99000" tIns="49680" bIns="49680"/>
          <a:p>
            <a:endParaRPr b="0" lang="el-GR" sz="2000" spc="-1" strike="noStrike"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4024440" y="9721800"/>
            <a:ext cx="3077280" cy="510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9000" rIns="99000" tIns="49680" bIns="49680" anchor="b"/>
          <a:p>
            <a:pPr algn="r">
              <a:lnSpc>
                <a:spcPct val="100000"/>
              </a:lnSpc>
            </a:pPr>
            <a:fld id="{DC4543FF-CB00-4E51-ACE1-825F8D46A5D7}" type="slidenum">
              <a:rPr b="0" lang="el-GR" sz="1300" spc="-1" strike="noStrike">
                <a:solidFill>
                  <a:srgbClr val="000000"/>
                </a:solidFill>
                <a:latin typeface="Arial"/>
                <a:ea typeface="+mn-ea"/>
              </a:rPr>
              <a:t>1</a:t>
            </a:fld>
            <a:endParaRPr b="0" lang="el-GR" sz="1300" spc="-1" strike="noStrike"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body"/>
          </p:nvPr>
        </p:nvSpPr>
        <p:spPr>
          <a:xfrm>
            <a:off x="711360" y="4861080"/>
            <a:ext cx="5682600" cy="4604760"/>
          </a:xfrm>
          <a:prstGeom prst="rect">
            <a:avLst/>
          </a:prstGeom>
        </p:spPr>
        <p:txBody>
          <a:bodyPr lIns="99000" rIns="99000" tIns="49680" bIns="49680"/>
          <a:p>
            <a:endParaRPr b="0" lang="el-GR" sz="2000" spc="-1" strike="noStrike">
              <a:latin typeface="Arial"/>
            </a:endParaRPr>
          </a:p>
        </p:txBody>
      </p:sp>
      <p:sp>
        <p:nvSpPr>
          <p:cNvPr id="167" name="CustomShape 2"/>
          <p:cNvSpPr/>
          <p:nvPr/>
        </p:nvSpPr>
        <p:spPr>
          <a:xfrm>
            <a:off x="4024440" y="9721800"/>
            <a:ext cx="3077280" cy="510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9000" rIns="99000" tIns="49680" bIns="49680" anchor="b"/>
          <a:p>
            <a:pPr algn="r">
              <a:lnSpc>
                <a:spcPct val="100000"/>
              </a:lnSpc>
            </a:pPr>
            <a:fld id="{2C6DAE76-D67B-414B-A14A-4DA10EB2CD1A}" type="slidenum">
              <a:rPr b="0" lang="el-GR" sz="1300" spc="-1" strike="noStrike">
                <a:solidFill>
                  <a:srgbClr val="000000"/>
                </a:solidFill>
                <a:latin typeface="Arial"/>
                <a:ea typeface="+mn-ea"/>
              </a:rPr>
              <a:t>1</a:t>
            </a:fld>
            <a:endParaRPr b="0" lang="el-GR" sz="1300" spc="-1" strike="noStrike">
              <a:latin typeface="Arial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body"/>
          </p:nvPr>
        </p:nvSpPr>
        <p:spPr>
          <a:xfrm>
            <a:off x="711360" y="4861080"/>
            <a:ext cx="5682600" cy="4604760"/>
          </a:xfrm>
          <a:prstGeom prst="rect">
            <a:avLst/>
          </a:prstGeom>
        </p:spPr>
        <p:txBody>
          <a:bodyPr lIns="99000" rIns="99000" tIns="49680" bIns="49680"/>
          <a:p>
            <a:endParaRPr b="0" lang="el-GR" sz="2000" spc="-1" strike="noStrike">
              <a:latin typeface="Arial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4024440" y="9721800"/>
            <a:ext cx="3077280" cy="510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9000" rIns="99000" tIns="49680" bIns="49680" anchor="b"/>
          <a:p>
            <a:pPr algn="r">
              <a:lnSpc>
                <a:spcPct val="100000"/>
              </a:lnSpc>
            </a:pPr>
            <a:fld id="{15D04A71-3C57-4A1D-AB9D-5A559F20F567}" type="slidenum">
              <a:rPr b="0" lang="el-GR" sz="1300" spc="-1" strike="noStrike">
                <a:solidFill>
                  <a:srgbClr val="000000"/>
                </a:solidFill>
                <a:latin typeface="Arial"/>
                <a:ea typeface="+mn-ea"/>
              </a:rPr>
              <a:t>&lt;αριθμός&gt;</a:t>
            </a:fld>
            <a:endParaRPr b="0" lang="el-GR" sz="1300" spc="-1" strike="noStrike">
              <a:latin typeface="Arial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body"/>
          </p:nvPr>
        </p:nvSpPr>
        <p:spPr>
          <a:xfrm>
            <a:off x="711360" y="4861080"/>
            <a:ext cx="5682600" cy="4604760"/>
          </a:xfrm>
          <a:prstGeom prst="rect">
            <a:avLst/>
          </a:prstGeom>
        </p:spPr>
        <p:txBody>
          <a:bodyPr lIns="99000" rIns="99000" tIns="49680" bIns="49680"/>
          <a:p>
            <a:endParaRPr b="0" lang="el-GR" sz="2000" spc="-1" strike="noStrike"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4024440" y="9721800"/>
            <a:ext cx="3077280" cy="510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9000" rIns="99000" tIns="49680" bIns="49680" anchor="b"/>
          <a:p>
            <a:pPr algn="r">
              <a:lnSpc>
                <a:spcPct val="100000"/>
              </a:lnSpc>
            </a:pPr>
            <a:fld id="{9FEA251F-2F0B-4968-97DB-935495F3EDC4}" type="slidenum">
              <a:rPr b="0" lang="el-GR" sz="1300" spc="-1" strike="noStrike">
                <a:solidFill>
                  <a:srgbClr val="000000"/>
                </a:solidFill>
                <a:latin typeface="Arial"/>
                <a:ea typeface="+mn-ea"/>
              </a:rPr>
              <a:t>&lt;αριθμός&gt;</a:t>
            </a:fld>
            <a:endParaRPr b="0" lang="el-GR" sz="1300" spc="-1" strike="noStrike">
              <a:latin typeface="Arial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body"/>
          </p:nvPr>
        </p:nvSpPr>
        <p:spPr>
          <a:xfrm>
            <a:off x="711360" y="4861080"/>
            <a:ext cx="5682600" cy="4604760"/>
          </a:xfrm>
          <a:prstGeom prst="rect">
            <a:avLst/>
          </a:prstGeom>
        </p:spPr>
        <p:txBody>
          <a:bodyPr lIns="99000" rIns="99000" tIns="49680" bIns="49680"/>
          <a:p>
            <a:endParaRPr b="0" lang="el-GR" sz="2000" spc="-1" strike="noStrike">
              <a:latin typeface="Arial"/>
            </a:endParaRPr>
          </a:p>
        </p:txBody>
      </p:sp>
      <p:sp>
        <p:nvSpPr>
          <p:cNvPr id="173" name="CustomShape 2"/>
          <p:cNvSpPr/>
          <p:nvPr/>
        </p:nvSpPr>
        <p:spPr>
          <a:xfrm>
            <a:off x="4024440" y="9721800"/>
            <a:ext cx="3077280" cy="510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9000" rIns="99000" tIns="49680" bIns="49680" anchor="b"/>
          <a:p>
            <a:pPr algn="r">
              <a:lnSpc>
                <a:spcPct val="100000"/>
              </a:lnSpc>
            </a:pPr>
            <a:fld id="{E91D9A15-D972-47BC-BBB3-ECCC9AC8CECE}" type="slidenum">
              <a:rPr b="0" lang="el-GR" sz="1300" spc="-1" strike="noStrike">
                <a:solidFill>
                  <a:srgbClr val="000000"/>
                </a:solidFill>
                <a:latin typeface="Arial"/>
                <a:ea typeface="+mn-ea"/>
              </a:rPr>
              <a:t>&lt;αριθμός&gt;</a:t>
            </a:fld>
            <a:endParaRPr b="0" lang="el-GR" sz="1300" spc="-1" strike="noStrike"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body"/>
          </p:nvPr>
        </p:nvSpPr>
        <p:spPr>
          <a:xfrm>
            <a:off x="711360" y="4861080"/>
            <a:ext cx="5682600" cy="4604760"/>
          </a:xfrm>
          <a:prstGeom prst="rect">
            <a:avLst/>
          </a:prstGeom>
        </p:spPr>
        <p:txBody>
          <a:bodyPr lIns="99000" rIns="99000" tIns="49680" bIns="49680"/>
          <a:p>
            <a:endParaRPr b="0" lang="el-GR" sz="2000" spc="-1" strike="noStrike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4024440" y="9721800"/>
            <a:ext cx="3077280" cy="510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9000" rIns="99000" tIns="49680" bIns="49680" anchor="b"/>
          <a:p>
            <a:pPr algn="r">
              <a:lnSpc>
                <a:spcPct val="100000"/>
              </a:lnSpc>
            </a:pPr>
            <a:fld id="{B14C4764-2FA2-4F12-A278-A89F25CB3243}" type="slidenum">
              <a:rPr b="0" lang="el-GR" sz="1300" spc="-1" strike="noStrike">
                <a:solidFill>
                  <a:srgbClr val="000000"/>
                </a:solidFill>
                <a:latin typeface="Arial"/>
                <a:ea typeface="+mn-ea"/>
              </a:rPr>
              <a:t>1</a:t>
            </a:fld>
            <a:endParaRPr b="0" lang="el-GR" sz="13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67640" y="116640"/>
            <a:ext cx="8228880" cy="90792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l-GR" sz="1800" spc="-1" strike="noStrike">
                <a:latin typeface="Arial"/>
              </a:rPr>
              <a:t>Πατήστε για επεξεργασία της μορφής κειμένου του τίτλου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latin typeface="Arial"/>
              </a:rPr>
              <a:t>Πατήστε για επεξεργασία της μορφής κειμένου διάρθρωσης</a:t>
            </a:r>
            <a:endParaRPr b="0" lang="el-G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latin typeface="Arial"/>
              </a:rPr>
              <a:t>Δεύτερο επίπεδο διάρθρωσης</a:t>
            </a:r>
            <a:endParaRPr b="0" lang="el-G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latin typeface="Arial"/>
              </a:rPr>
              <a:t>Τρίτο επίπεδο διάρθρωσης</a:t>
            </a:r>
            <a:endParaRPr b="0" lang="el-G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latin typeface="Arial"/>
              </a:rPr>
              <a:t>Τέταρτο επίπεδο διάρθρωσης</a:t>
            </a:r>
            <a:endParaRPr b="0" lang="el-G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Πέμπτο επίπεδο διάρθρωσης</a:t>
            </a:r>
            <a:endParaRPr b="0" lang="el-G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Έκτο επίπεδο διάρθρωσης</a:t>
            </a:r>
            <a:endParaRPr b="0" lang="el-G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Έβδομο επίπεδο διάρθρωσης</a:t>
            </a:r>
            <a:endParaRPr b="0" lang="el-G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2" descr=""/>
          <p:cNvPicPr/>
          <p:nvPr/>
        </p:nvPicPr>
        <p:blipFill>
          <a:blip r:embed="rId2"/>
          <a:stretch/>
        </p:blipFill>
        <p:spPr>
          <a:xfrm>
            <a:off x="0" y="-3240"/>
            <a:ext cx="9143280" cy="6860520"/>
          </a:xfrm>
          <a:prstGeom prst="rect">
            <a:avLst/>
          </a:prstGeom>
          <a:ln>
            <a:noFill/>
          </a:ln>
        </p:spPr>
      </p:pic>
      <p:sp>
        <p:nvSpPr>
          <p:cNvPr id="39" name="CustomShape 1"/>
          <p:cNvSpPr/>
          <p:nvPr/>
        </p:nvSpPr>
        <p:spPr>
          <a:xfrm>
            <a:off x="467640" y="1196640"/>
            <a:ext cx="8280360" cy="554400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/>
              </a:gs>
              <a:gs pos="100000">
                <a:schemeClr val="bg1">
                  <a:alpha val="51000"/>
                </a:scheme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l-GR" sz="4400" spc="-1" strike="noStrike">
                <a:latin typeface="Arial"/>
              </a:rPr>
              <a:t>Πατήστε για επεξεργασία της μορφής κειμένου του τίτλου</a:t>
            </a:r>
            <a:endParaRPr b="0" lang="el-GR" sz="4400" spc="-1" strike="noStrike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latin typeface="Arial"/>
              </a:rPr>
              <a:t>Πατήστε για επεξεργασία της μορφής κειμένου διάρθρωσης</a:t>
            </a:r>
            <a:endParaRPr b="0" lang="el-G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latin typeface="Arial"/>
              </a:rPr>
              <a:t>Δεύτερο επίπεδο διάρθρωσης</a:t>
            </a:r>
            <a:endParaRPr b="0" lang="el-G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latin typeface="Arial"/>
              </a:rPr>
              <a:t>Τρίτο επίπεδο διάρθρωσης</a:t>
            </a:r>
            <a:endParaRPr b="0" lang="el-G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latin typeface="Arial"/>
              </a:rPr>
              <a:t>Τέταρτο επίπεδο διάρθρωσης</a:t>
            </a:r>
            <a:endParaRPr b="0" lang="el-G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Πέμπτο επίπεδο διάρθρωσης</a:t>
            </a:r>
            <a:endParaRPr b="0" lang="el-G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Έκτο επίπεδο διάρθρωσης</a:t>
            </a:r>
            <a:endParaRPr b="0" lang="el-G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Έβδομο επίπεδο διάρθρωσης</a:t>
            </a:r>
            <a:endParaRPr b="0" lang="el-G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slideLayout" Target="../slideLayouts/slideLayout3.xml"/><Relationship Id="rId6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hyperlink" Target="https://www.slideshare.net/slideshow/pptx-253330011/253330011" TargetMode="External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4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683640" y="1340640"/>
            <a:ext cx="7771680" cy="146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el-GR" sz="3600" spc="-1" strike="noStrike">
                <a:solidFill>
                  <a:srgbClr val="000000"/>
                </a:solidFill>
                <a:latin typeface="Calibri"/>
              </a:rPr>
              <a:t>Βασικές κλινικές δεξιότητες (Ε)</a:t>
            </a:r>
            <a:endParaRPr b="0" lang="el-GR" sz="3600" spc="-1" strike="noStrike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890280" y="3060720"/>
            <a:ext cx="7362720" cy="198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100000"/>
              </a:lnSpc>
              <a:spcAft>
                <a:spcPts val="1199"/>
              </a:spcAft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Ενότητα 1: </a:t>
            </a: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Πρωτόκολλο αλλαγής χειρουργικού τραύματος</a:t>
            </a:r>
            <a:endParaRPr b="0" lang="el-GR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  <a:spcAft>
                <a:spcPts val="1199"/>
              </a:spcAft>
            </a:pPr>
            <a:r>
              <a:rPr b="0" lang="el-GR" sz="2200" spc="-1" strike="noStrike">
                <a:solidFill>
                  <a:srgbClr val="000000"/>
                </a:solidFill>
                <a:latin typeface="Calibri"/>
              </a:rPr>
              <a:t>Χριστίνα Νάνου, Ερμιόνη Παλάσκα, Αντιγόνη Σαραντάκη</a:t>
            </a:r>
            <a:endParaRPr b="0" lang="el-GR" sz="2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l-GR" sz="2200" spc="-1" strike="noStrike">
                <a:solidFill>
                  <a:srgbClr val="000000"/>
                </a:solidFill>
                <a:latin typeface="Calibri"/>
              </a:rPr>
              <a:t>Τμήμα Μαιευτικής</a:t>
            </a:r>
            <a:endParaRPr b="0" lang="el-GR" sz="2200" spc="-1" strike="noStrike">
              <a:latin typeface="Arial"/>
            </a:endParaRPr>
          </a:p>
        </p:txBody>
      </p:sp>
      <p:pic>
        <p:nvPicPr>
          <p:cNvPr id="85" name="Picture 5" descr=""/>
          <p:cNvPicPr/>
          <p:nvPr/>
        </p:nvPicPr>
        <p:blipFill>
          <a:blip r:embed="rId1"/>
          <a:stretch/>
        </p:blipFill>
        <p:spPr>
          <a:xfrm>
            <a:off x="7762320" y="476640"/>
            <a:ext cx="853560" cy="647280"/>
          </a:xfrm>
          <a:prstGeom prst="rect">
            <a:avLst/>
          </a:prstGeom>
          <a:ln>
            <a:noFill/>
          </a:ln>
        </p:spPr>
      </p:pic>
      <p:pic>
        <p:nvPicPr>
          <p:cNvPr id="86" name="Picture 3" descr=""/>
          <p:cNvPicPr/>
          <p:nvPr/>
        </p:nvPicPr>
        <p:blipFill>
          <a:blip r:embed="rId2"/>
          <a:stretch/>
        </p:blipFill>
        <p:spPr>
          <a:xfrm>
            <a:off x="611640" y="476640"/>
            <a:ext cx="682200" cy="693360"/>
          </a:xfrm>
          <a:prstGeom prst="rect">
            <a:avLst/>
          </a:prstGeom>
          <a:ln>
            <a:noFill/>
          </a:ln>
        </p:spPr>
      </p:pic>
      <p:sp>
        <p:nvSpPr>
          <p:cNvPr id="87" name="CustomShape 3"/>
          <p:cNvSpPr/>
          <p:nvPr/>
        </p:nvSpPr>
        <p:spPr>
          <a:xfrm>
            <a:off x="1241280" y="631440"/>
            <a:ext cx="666036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l-GR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Ανοικτά Ακαδημαϊκά Μαθήματα στο ΤΕΙ Αθήνας</a:t>
            </a:r>
            <a:endParaRPr b="0" lang="el-GR" sz="1600" spc="-1" strike="noStrike">
              <a:latin typeface="Arial"/>
            </a:endParaRPr>
          </a:p>
        </p:txBody>
      </p:sp>
      <p:graphicFrame>
        <p:nvGraphicFramePr>
          <p:cNvPr id="88" name="Table 4"/>
          <p:cNvGraphicFramePr/>
          <p:nvPr/>
        </p:nvGraphicFramePr>
        <p:xfrm>
          <a:off x="1759680" y="6087960"/>
          <a:ext cx="5695200" cy="791640"/>
        </p:xfrm>
        <a:graphic>
          <a:graphicData uri="http://schemas.openxmlformats.org/drawingml/2006/table">
            <a:tbl>
              <a:tblPr/>
              <a:tblGrid>
                <a:gridCol w="2138760"/>
                <a:gridCol w="3556800"/>
              </a:tblGrid>
              <a:tr h="792000">
                <a:tc>
                  <a:txBody>
                    <a:bodyPr lIns="68400" rIns="68400"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b="0" lang="el-GR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Το περιεχόμενο του μαθήματος διατίθεται με άδεια Creative Commons εκτός και αν αναφέρεται διαφορετικά</a:t>
                      </a:r>
                      <a:endParaRPr b="0" lang="el-GR" sz="1000" spc="-1" strike="noStrike">
                        <a:latin typeface="Arial"/>
                      </a:endParaRPr>
                    </a:p>
                  </a:txBody>
                  <a:tcPr marL="68400" marR="68400">
                    <a:noFill/>
                  </a:tcPr>
                </a:tc>
                <a:tc>
                  <a:txBody>
                    <a:bodyPr lIns="68400" rIns="68400"/>
                    <a:p>
                      <a:pPr marL="111240" algn="just">
                        <a:lnSpc>
                          <a:spcPct val="115000"/>
                        </a:lnSpc>
                      </a:pPr>
                      <a:r>
                        <a:rPr b="0" lang="el-GR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b="0" lang="el-GR" sz="1000" spc="-1" strike="noStrike">
                        <a:latin typeface="Arial"/>
                      </a:endParaRPr>
                    </a:p>
                  </a:txBody>
                  <a:tcPr marL="68400" marR="68400">
                    <a:noFill/>
                  </a:tcPr>
                </a:tc>
              </a:tr>
            </a:tbl>
          </a:graphicData>
        </a:graphic>
      </p:graphicFrame>
      <p:pic>
        <p:nvPicPr>
          <p:cNvPr id="89" name="Picture 11" descr=""/>
          <p:cNvPicPr/>
          <p:nvPr/>
        </p:nvPicPr>
        <p:blipFill>
          <a:blip r:embed="rId3"/>
          <a:stretch/>
        </p:blipFill>
        <p:spPr>
          <a:xfrm>
            <a:off x="1853640" y="5367240"/>
            <a:ext cx="1971000" cy="701280"/>
          </a:xfrm>
          <a:prstGeom prst="rect">
            <a:avLst/>
          </a:prstGeom>
          <a:ln>
            <a:noFill/>
          </a:ln>
        </p:spPr>
      </p:pic>
      <p:pic>
        <p:nvPicPr>
          <p:cNvPr id="90" name="Picture 2" descr=""/>
          <p:cNvPicPr/>
          <p:nvPr/>
        </p:nvPicPr>
        <p:blipFill>
          <a:blip r:embed="rId4"/>
          <a:srcRect l="0" t="5637" r="0" b="0"/>
          <a:stretch/>
        </p:blipFill>
        <p:spPr>
          <a:xfrm>
            <a:off x="4043880" y="5367240"/>
            <a:ext cx="3345480" cy="7192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685800" y="2130480"/>
            <a:ext cx="7771680" cy="146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el-GR" sz="4400" spc="-1" strike="noStrike">
                <a:solidFill>
                  <a:srgbClr val="000000"/>
                </a:solidFill>
                <a:latin typeface="Calibri"/>
              </a:rPr>
              <a:t>Σημειώματα</a:t>
            </a:r>
            <a:endParaRPr b="0" lang="el-GR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l-GR" sz="4400" spc="-1" strike="noStrike">
                <a:solidFill>
                  <a:srgbClr val="000000"/>
                </a:solidFill>
                <a:latin typeface="Calibri"/>
                <a:hlinkClick r:id="rId1"/>
              </a:rPr>
              <a:t>https://www.slideshare.net/slideshow/pptx-253330011/253330011</a:t>
            </a:r>
            <a:endParaRPr b="0" lang="el-GR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l-GR" sz="4400" spc="-1" strike="noStrike"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1371600" y="3886200"/>
            <a:ext cx="6400080" cy="1751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6" name="TextShape 3"/>
          <p:cNvSpPr txBox="1"/>
          <p:nvPr/>
        </p:nvSpPr>
        <p:spPr>
          <a:xfrm>
            <a:off x="864000" y="4853520"/>
            <a:ext cx="7414920" cy="14104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  <a:spcAft>
                <a:spcPts val="1199"/>
              </a:spcAft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Ενότητα 1: </a:t>
            </a: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Πρωτόκολλο αλλαγής χειρουργικού τραύματος</a:t>
            </a:r>
            <a:endParaRPr b="0" lang="el-GR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  <a:spcAft>
                <a:spcPts val="1199"/>
              </a:spcAft>
            </a:pPr>
            <a:r>
              <a:rPr b="0" lang="el-GR" sz="2200" spc="-1" strike="noStrike">
                <a:solidFill>
                  <a:srgbClr val="000000"/>
                </a:solidFill>
                <a:latin typeface="Calibri"/>
              </a:rPr>
              <a:t>Χριστίνα Νάνου, Ερμιόνη Παλάσκα, Αντιγόνη Σαραντάκη</a:t>
            </a:r>
            <a:endParaRPr b="0" lang="el-GR" sz="2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l-GR" sz="2200" spc="-1" strike="noStrike">
                <a:solidFill>
                  <a:srgbClr val="000000"/>
                </a:solidFill>
                <a:latin typeface="Calibri"/>
              </a:rPr>
              <a:t>Τμήμα Μαιευτικής</a:t>
            </a:r>
            <a:endParaRPr b="0" lang="el-GR" sz="2200" spc="-1" strike="noStrike">
              <a:latin typeface="Arial"/>
            </a:endParaRPr>
          </a:p>
        </p:txBody>
      </p:sp>
      <p:pic>
        <p:nvPicPr>
          <p:cNvPr id="117" name="Picture 11" descr=""/>
          <p:cNvPicPr/>
          <p:nvPr/>
        </p:nvPicPr>
        <p:blipFill>
          <a:blip r:embed="rId2"/>
          <a:stretch/>
        </p:blipFill>
        <p:spPr>
          <a:xfrm>
            <a:off x="5328000" y="1530720"/>
            <a:ext cx="1971000" cy="7012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467640" y="116640"/>
            <a:ext cx="8228880" cy="9079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el-GR" sz="4000" spc="-1" strike="noStrike">
                <a:solidFill>
                  <a:srgbClr val="000000"/>
                </a:solidFill>
                <a:latin typeface="Calibri"/>
              </a:rPr>
              <a:t>Φροντίδα κατάκλισης</a:t>
            </a:r>
            <a:endParaRPr b="0" lang="el-GR" sz="4000" spc="-1" strike="noStrike">
              <a:latin typeface="Arial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467640" y="1196640"/>
            <a:ext cx="8218440" cy="504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432000" indent="-3236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"/>
            </a:pPr>
            <a:r>
              <a:rPr b="0" lang="el-GR" sz="2000" spc="-1" strike="noStrike">
                <a:solidFill>
                  <a:srgbClr val="000000"/>
                </a:solidFill>
                <a:latin typeface="Calibri"/>
              </a:rPr>
              <a:t>Υγιεινή χεριών, χρήση γαντιών</a:t>
            </a:r>
            <a:endParaRPr b="0" lang="el-GR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"/>
            </a:pPr>
            <a:r>
              <a:rPr b="0" lang="el-GR" sz="2000" spc="-1" strike="noStrike">
                <a:solidFill>
                  <a:srgbClr val="000000"/>
                </a:solidFill>
                <a:latin typeface="Calibri"/>
              </a:rPr>
              <a:t>Ενημέρωση και εξασφάλιση συναίνεσης ασθενή</a:t>
            </a:r>
            <a:endParaRPr b="0" lang="el-GR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"/>
            </a:pPr>
            <a:r>
              <a:rPr b="0" lang="el-GR" sz="2000" spc="-1" strike="noStrike">
                <a:solidFill>
                  <a:srgbClr val="000000"/>
                </a:solidFill>
                <a:latin typeface="Calibri"/>
              </a:rPr>
              <a:t>Τοποθέτηση παραβάν για εξασφάλιση ιδιωτικότητας</a:t>
            </a:r>
            <a:endParaRPr b="0" lang="el-GR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"/>
            </a:pPr>
            <a:r>
              <a:rPr b="0" lang="el-GR" sz="2000" spc="-1" strike="noStrike">
                <a:solidFill>
                  <a:srgbClr val="000000"/>
                </a:solidFill>
                <a:latin typeface="Calibri"/>
              </a:rPr>
              <a:t>Απομάκρυνση τυχόν ούρων ή κοπράνων</a:t>
            </a:r>
            <a:endParaRPr b="0" lang="el-GR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"/>
            </a:pPr>
            <a:r>
              <a:rPr b="0" lang="el-GR" sz="2000" spc="-1" strike="noStrike">
                <a:solidFill>
                  <a:srgbClr val="000000"/>
                </a:solidFill>
                <a:latin typeface="Calibri"/>
              </a:rPr>
              <a:t>Καθαρισμός με σαπούνι και νερό ή φυσιολογικό ορό, αντισηπτικά ανάλογα με τις καλλιέργειες: νιτρικός άργυρος, ποβιδόνη, βορικό οξύ κ.τ.λ.</a:t>
            </a:r>
            <a:endParaRPr b="0" lang="el-GR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"/>
            </a:pPr>
            <a:r>
              <a:rPr b="0" lang="el-GR" sz="2000" spc="-1" strike="noStrike">
                <a:solidFill>
                  <a:srgbClr val="000000"/>
                </a:solidFill>
                <a:latin typeface="Calibri"/>
              </a:rPr>
              <a:t>Αποφυγή τοπικών αντισηπτικών</a:t>
            </a:r>
            <a:endParaRPr b="0" lang="el-GR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"/>
            </a:pPr>
            <a:r>
              <a:rPr b="0" lang="el-GR" sz="2000" spc="-1" strike="noStrike">
                <a:solidFill>
                  <a:srgbClr val="000000"/>
                </a:solidFill>
                <a:latin typeface="Calibri"/>
              </a:rPr>
              <a:t>Τα απορρίμματα θεωρούνται μολυσματικά, απόρριψη σε ειδικούς κάδους</a:t>
            </a:r>
            <a:endParaRPr b="0" lang="el-GR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"/>
            </a:pPr>
            <a:r>
              <a:rPr b="0" lang="el-GR" sz="2000" spc="-1" strike="noStrike">
                <a:solidFill>
                  <a:srgbClr val="000000"/>
                </a:solidFill>
                <a:latin typeface="Calibri"/>
              </a:rPr>
              <a:t>Τα σεντόνια καλά τεντωμένα χωρίς πτυχώσεις</a:t>
            </a:r>
            <a:endParaRPr b="0" lang="el-GR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"/>
            </a:pPr>
            <a:r>
              <a:rPr b="0" lang="el-GR" sz="2000" spc="-1" strike="noStrike">
                <a:solidFill>
                  <a:srgbClr val="000000"/>
                </a:solidFill>
                <a:latin typeface="Calibri"/>
              </a:rPr>
              <a:t>Ενημέρωση καρτέλας ασθενή</a:t>
            </a:r>
            <a:endParaRPr b="0" lang="el-GR" sz="2000" spc="-1" strike="noStrike"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457200" y="-162360"/>
            <a:ext cx="8228880" cy="1142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el-GR" sz="4000" spc="-1" strike="noStrike">
                <a:solidFill>
                  <a:srgbClr val="000000"/>
                </a:solidFill>
                <a:latin typeface="Calibri"/>
              </a:rPr>
              <a:t>Σημείωμα Αδειοδότησης</a:t>
            </a:r>
            <a:endParaRPr b="0" lang="el-GR" sz="4000" spc="-1" strike="noStrike"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76680" y="764640"/>
            <a:ext cx="8928360" cy="207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el-GR" sz="1800" spc="-1" strike="noStrike">
                <a:solidFill>
                  <a:srgbClr val="000000"/>
                </a:solidFill>
                <a:latin typeface="Calibri"/>
              </a:rPr>
              <a:t>Το 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τα οποία εμπεριέχονται σε αυτό. Οι όροι χρήσης των έργων τρίτων επεξηγούνται στη διαφάνεια  «Επεξήγηση όρων χρήσης έργων τρίτων». </a:t>
            </a: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el-GR" sz="1800" spc="-1" strike="noStrike">
                <a:solidFill>
                  <a:srgbClr val="000000"/>
                </a:solidFill>
                <a:latin typeface="Calibri"/>
              </a:rPr>
              <a:t>Τα έργα για τα οποία έχει ζητηθεί άδεια  αναφέρονται στο «Σημείωμα  Χρήσης Έργων Τρίτων». </a:t>
            </a:r>
            <a:endParaRPr b="0" lang="el-GR" sz="1800" spc="-1" strike="noStrike">
              <a:latin typeface="Arial"/>
            </a:endParaRPr>
          </a:p>
        </p:txBody>
      </p:sp>
      <p:pic>
        <p:nvPicPr>
          <p:cNvPr id="122" name="Picture 22" descr=""/>
          <p:cNvPicPr/>
          <p:nvPr/>
        </p:nvPicPr>
        <p:blipFill>
          <a:blip r:embed="rId1"/>
          <a:stretch/>
        </p:blipFill>
        <p:spPr>
          <a:xfrm>
            <a:off x="3564000" y="2842920"/>
            <a:ext cx="1648080" cy="575280"/>
          </a:xfrm>
          <a:prstGeom prst="rect">
            <a:avLst/>
          </a:prstGeom>
          <a:ln>
            <a:noFill/>
          </a:ln>
        </p:spPr>
      </p:pic>
      <p:sp>
        <p:nvSpPr>
          <p:cNvPr id="123" name="CustomShape 3"/>
          <p:cNvSpPr/>
          <p:nvPr/>
        </p:nvSpPr>
        <p:spPr>
          <a:xfrm>
            <a:off x="76680" y="3285000"/>
            <a:ext cx="9035640" cy="357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el-G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[1] http://creativecommons.org/licenses/by-nc-sa/4.0/ </a:t>
            </a: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el-G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Ως </a:t>
            </a:r>
            <a:r>
              <a:rPr b="1" lang="el-G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Μη Εμπορική</a:t>
            </a:r>
            <a:r>
              <a:rPr b="0" lang="el-G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ορίζεται η χρήση:</a:t>
            </a:r>
            <a:endParaRPr b="0" lang="el-GR" sz="1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lang="el-G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  <a:endParaRPr b="0" lang="el-GR" sz="1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lang="el-G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που δεν περιλαμβάνει οικονομική συναλλαγή ως προϋπόθεση για τη χρήση ή πρόσβαση στο έργο</a:t>
            </a:r>
            <a:endParaRPr b="0" lang="el-GR" sz="1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lang="el-G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που δεν προσπορίζει στο διανομέα του έργου και αδειοδόχο έμμεσο οικονομικό όφελος (π.χ. διαφημίσεις) από την προβολή του έργου σε διαδικτυακό τόπο</a:t>
            </a: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el-G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Ο δικαιούχος μπορεί να παρέχει στον αδειοδόχο ξεχωριστή άδεια να χρησιμοποιεί το έργο για εμπορική χρήση, εφόσον αυτό του ζητηθεί.</a:t>
            </a:r>
            <a:endParaRPr b="0" lang="el-GR" sz="1800" spc="-1" strike="noStrike">
              <a:latin typeface="Arial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483480" y="0"/>
            <a:ext cx="8228880" cy="90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el-GR" sz="4000" spc="-1" strike="noStrike">
                <a:solidFill>
                  <a:srgbClr val="000000"/>
                </a:solidFill>
                <a:latin typeface="Calibri"/>
              </a:rPr>
              <a:t>Επεξήγηση όρων χρήσης έργων τρίτων</a:t>
            </a:r>
            <a:endParaRPr b="0" lang="el-GR" sz="4000" spc="-1" strike="noStrike">
              <a:latin typeface="Arial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AA1DCC46-7F27-4CD8-AC27-5F9B26649A11}" type="slidenum">
              <a:rPr b="0" lang="el-GR" sz="1200" spc="-1" strike="noStrike">
                <a:solidFill>
                  <a:srgbClr val="000000"/>
                </a:solidFill>
                <a:latin typeface="Arial"/>
              </a:rPr>
              <a:t>1</a:t>
            </a:fld>
            <a:endParaRPr b="0" lang="el-GR" sz="1200" spc="-1" strike="noStrike">
              <a:latin typeface="Arial"/>
            </a:endParaRPr>
          </a:p>
        </p:txBody>
      </p:sp>
      <p:sp>
        <p:nvSpPr>
          <p:cNvPr id="126" name="CustomShape 3"/>
          <p:cNvSpPr/>
          <p:nvPr/>
        </p:nvSpPr>
        <p:spPr>
          <a:xfrm>
            <a:off x="2088360" y="823320"/>
            <a:ext cx="662400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Δεν επιτρέπεται η επαναχρησιμοποίηση του έργου, παρά μόνο εάν ζητηθεί εκ νέου άδεια από το δημιουργό.</a:t>
            </a:r>
            <a:endParaRPr b="0" lang="el-GR" sz="1400" spc="-1" strike="noStrike">
              <a:latin typeface="Arial"/>
            </a:endParaRPr>
          </a:p>
        </p:txBody>
      </p:sp>
      <p:sp>
        <p:nvSpPr>
          <p:cNvPr id="127" name="CustomShape 4"/>
          <p:cNvSpPr/>
          <p:nvPr/>
        </p:nvSpPr>
        <p:spPr>
          <a:xfrm>
            <a:off x="1692000" y="914760"/>
            <a:ext cx="39240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r">
              <a:lnSpc>
                <a:spcPct val="100000"/>
              </a:lnSpc>
            </a:pPr>
            <a:r>
              <a:rPr b="0" lang="el-GR" sz="2000" spc="-1" strike="noStrike">
                <a:solidFill>
                  <a:srgbClr val="404040"/>
                </a:solidFill>
                <a:latin typeface="Calibri"/>
                <a:ea typeface="DejaVu Sans"/>
              </a:rPr>
              <a:t>©</a:t>
            </a:r>
            <a:endParaRPr b="0" lang="el-GR" sz="2000" spc="-1" strike="noStrike">
              <a:latin typeface="Arial"/>
            </a:endParaRPr>
          </a:p>
        </p:txBody>
      </p:sp>
      <p:sp>
        <p:nvSpPr>
          <p:cNvPr id="128" name="CustomShape 5"/>
          <p:cNvSpPr/>
          <p:nvPr/>
        </p:nvSpPr>
        <p:spPr>
          <a:xfrm>
            <a:off x="666720" y="1360800"/>
            <a:ext cx="1420920" cy="57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διαθέσιμο με άδεια </a:t>
            </a:r>
            <a:r>
              <a:rPr b="0" lang="el-GR" sz="1800" spc="-1" strike="noStrike">
                <a:solidFill>
                  <a:srgbClr val="404040"/>
                </a:solidFill>
                <a:latin typeface="Calibri"/>
                <a:ea typeface="DejaVu Sans"/>
              </a:rPr>
              <a:t>CC-BY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129" name="CustomShape 6"/>
          <p:cNvSpPr/>
          <p:nvPr/>
        </p:nvSpPr>
        <p:spPr>
          <a:xfrm>
            <a:off x="293760" y="1945800"/>
            <a:ext cx="1793520" cy="57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διαθέσιμο με άδεια </a:t>
            </a:r>
            <a:r>
              <a:rPr b="0" lang="el-GR" sz="1800" spc="-1" strike="noStrike">
                <a:solidFill>
                  <a:srgbClr val="404040"/>
                </a:solidFill>
                <a:latin typeface="Calibri"/>
                <a:ea typeface="DejaVu Sans"/>
              </a:rPr>
              <a:t>CC-BY-SA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130" name="CustomShape 7"/>
          <p:cNvSpPr/>
          <p:nvPr/>
        </p:nvSpPr>
        <p:spPr>
          <a:xfrm>
            <a:off x="206280" y="3829680"/>
            <a:ext cx="1881360" cy="57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διαθέσιμο με άδεια </a:t>
            </a:r>
            <a:r>
              <a:rPr b="0" lang="el-GR" sz="1800" spc="-1" strike="noStrike">
                <a:solidFill>
                  <a:srgbClr val="404040"/>
                </a:solidFill>
                <a:latin typeface="Calibri"/>
                <a:ea typeface="DejaVu Sans"/>
              </a:rPr>
              <a:t>CC-BY-NC-SA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131" name="CustomShape 8"/>
          <p:cNvSpPr/>
          <p:nvPr/>
        </p:nvSpPr>
        <p:spPr>
          <a:xfrm>
            <a:off x="261360" y="3132000"/>
            <a:ext cx="1826280" cy="57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διαθέσιμο με άδεια </a:t>
            </a:r>
            <a:r>
              <a:rPr b="0" lang="el-GR" sz="1800" spc="-1" strike="noStrike">
                <a:solidFill>
                  <a:srgbClr val="404040"/>
                </a:solidFill>
                <a:latin typeface="Calibri"/>
                <a:ea typeface="DejaVu Sans"/>
              </a:rPr>
              <a:t>CC-BY-NC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132" name="CustomShape 9"/>
          <p:cNvSpPr/>
          <p:nvPr/>
        </p:nvSpPr>
        <p:spPr>
          <a:xfrm>
            <a:off x="2088000" y="1404000"/>
            <a:ext cx="662400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b="0" lang="el-GR" sz="1400" spc="-1" strike="noStrike">
              <a:latin typeface="Arial"/>
            </a:endParaRPr>
          </a:p>
        </p:txBody>
      </p:sp>
      <p:sp>
        <p:nvSpPr>
          <p:cNvPr id="133" name="CustomShape 10"/>
          <p:cNvSpPr/>
          <p:nvPr/>
        </p:nvSpPr>
        <p:spPr>
          <a:xfrm>
            <a:off x="2088000" y="1980000"/>
            <a:ext cx="662400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b="0" lang="el-GR" sz="1400" spc="-1" strike="noStrike">
              <a:latin typeface="Arial"/>
            </a:endParaRPr>
          </a:p>
        </p:txBody>
      </p:sp>
      <p:sp>
        <p:nvSpPr>
          <p:cNvPr id="134" name="CustomShape 11"/>
          <p:cNvSpPr/>
          <p:nvPr/>
        </p:nvSpPr>
        <p:spPr>
          <a:xfrm>
            <a:off x="2088000" y="3168000"/>
            <a:ext cx="662400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Επιτρέπεται η επαναχρησιμοποίηση του έργου με αναφορά του δημιουργού. </a:t>
            </a:r>
            <a:endParaRPr b="0" lang="el-GR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Δεν επιτρέπεται η εμπορική χρήση του έργου.</a:t>
            </a:r>
            <a:endParaRPr b="0" lang="el-GR" sz="1400" spc="-1" strike="noStrike">
              <a:latin typeface="Arial"/>
            </a:endParaRPr>
          </a:p>
        </p:txBody>
      </p:sp>
      <p:sp>
        <p:nvSpPr>
          <p:cNvPr id="135" name="CustomShape 12"/>
          <p:cNvSpPr/>
          <p:nvPr/>
        </p:nvSpPr>
        <p:spPr>
          <a:xfrm>
            <a:off x="2088360" y="3753000"/>
            <a:ext cx="6624000" cy="72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Επιτρέπεται η επαναχρησιμοποίηση του έργου με αναφορά του δημιουργού</a:t>
            </a:r>
            <a:endParaRPr b="0" lang="el-GR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και διάθεση του έργου ή του παράγωγου αυτού με την ίδια άδεια.</a:t>
            </a:r>
            <a:endParaRPr b="0" lang="el-GR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Δεν επιτρέπεται η εμπορική χρήση του έργου.</a:t>
            </a:r>
            <a:endParaRPr b="0" lang="el-GR" sz="1400" spc="-1" strike="noStrike">
              <a:latin typeface="Arial"/>
            </a:endParaRPr>
          </a:p>
        </p:txBody>
      </p:sp>
      <p:sp>
        <p:nvSpPr>
          <p:cNvPr id="136" name="CustomShape 13"/>
          <p:cNvSpPr/>
          <p:nvPr/>
        </p:nvSpPr>
        <p:spPr>
          <a:xfrm>
            <a:off x="293760" y="2530440"/>
            <a:ext cx="1793520" cy="57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διαθέσιμο με άδεια </a:t>
            </a:r>
            <a:r>
              <a:rPr b="0" lang="el-GR" sz="1800" spc="-1" strike="noStrike">
                <a:solidFill>
                  <a:srgbClr val="404040"/>
                </a:solidFill>
                <a:latin typeface="Calibri"/>
                <a:ea typeface="DejaVu Sans"/>
              </a:rPr>
              <a:t>CC-BY-ND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137" name="CustomShape 14"/>
          <p:cNvSpPr/>
          <p:nvPr/>
        </p:nvSpPr>
        <p:spPr>
          <a:xfrm>
            <a:off x="2088360" y="2561400"/>
            <a:ext cx="662400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Επιτρέπεται η επαναχρησιμοποίηση του έργου με αναφορά του δημιουργού. </a:t>
            </a:r>
            <a:endParaRPr b="0" lang="el-GR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Δεν επιτρέπεται η δημιουργία παραγώγων του έργου.</a:t>
            </a:r>
            <a:endParaRPr b="0" lang="el-GR" sz="1400" spc="-1" strike="noStrike">
              <a:latin typeface="Arial"/>
            </a:endParaRPr>
          </a:p>
        </p:txBody>
      </p:sp>
      <p:sp>
        <p:nvSpPr>
          <p:cNvPr id="138" name="CustomShape 15"/>
          <p:cNvSpPr/>
          <p:nvPr/>
        </p:nvSpPr>
        <p:spPr>
          <a:xfrm>
            <a:off x="406080" y="4514040"/>
            <a:ext cx="1681560" cy="57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διαθέσιμο με άδεια </a:t>
            </a:r>
            <a:r>
              <a:rPr b="0" lang="el-GR" sz="1800" spc="-1" strike="noStrike">
                <a:solidFill>
                  <a:srgbClr val="404040"/>
                </a:solidFill>
                <a:latin typeface="Calibri"/>
                <a:ea typeface="DejaVu Sans"/>
              </a:rPr>
              <a:t>CC-BY-NC-ND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139" name="CustomShape 16"/>
          <p:cNvSpPr/>
          <p:nvPr/>
        </p:nvSpPr>
        <p:spPr>
          <a:xfrm>
            <a:off x="2088360" y="4544640"/>
            <a:ext cx="706212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Επιτρέπεται η επαναχρησιμοποίηση του έργου με αναφορά του δημιουργού.</a:t>
            </a:r>
            <a:endParaRPr b="0" lang="el-GR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Δεν επιτρέπεται η εμπορική χρήση του έργου και η δημιουργία παραγώγων του.</a:t>
            </a:r>
            <a:endParaRPr b="0" lang="el-GR" sz="1400" spc="-1" strike="noStrike">
              <a:latin typeface="Arial"/>
            </a:endParaRPr>
          </a:p>
        </p:txBody>
      </p:sp>
      <p:sp>
        <p:nvSpPr>
          <p:cNvPr id="140" name="CustomShape 17"/>
          <p:cNvSpPr/>
          <p:nvPr/>
        </p:nvSpPr>
        <p:spPr>
          <a:xfrm>
            <a:off x="0" y="5112000"/>
            <a:ext cx="2087640" cy="57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διαθέσιμο με άδεια </a:t>
            </a:r>
            <a:endParaRPr b="0" lang="el-GR" sz="14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0" lang="el-GR" sz="1800" spc="-1" strike="noStrike">
                <a:solidFill>
                  <a:srgbClr val="404040"/>
                </a:solidFill>
                <a:latin typeface="Calibri"/>
                <a:ea typeface="DejaVu Sans"/>
              </a:rPr>
              <a:t>CC0 Public Domain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141" name="CustomShape 18"/>
          <p:cNvSpPr/>
          <p:nvPr/>
        </p:nvSpPr>
        <p:spPr>
          <a:xfrm>
            <a:off x="0" y="5790960"/>
            <a:ext cx="2087640" cy="303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διαθέσιμο ως κοινό κτήμα</a:t>
            </a:r>
            <a:endParaRPr b="0" lang="el-GR" sz="1400" spc="-1" strike="noStrike">
              <a:latin typeface="Arial"/>
            </a:endParaRPr>
          </a:p>
        </p:txBody>
      </p:sp>
      <p:sp>
        <p:nvSpPr>
          <p:cNvPr id="142" name="CustomShape 19"/>
          <p:cNvSpPr/>
          <p:nvPr/>
        </p:nvSpPr>
        <p:spPr>
          <a:xfrm>
            <a:off x="2088000" y="5112000"/>
            <a:ext cx="706212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b="0" lang="el-GR" sz="1400" spc="-1" strike="noStrike">
              <a:latin typeface="Arial"/>
            </a:endParaRPr>
          </a:p>
        </p:txBody>
      </p:sp>
      <p:sp>
        <p:nvSpPr>
          <p:cNvPr id="143" name="CustomShape 20"/>
          <p:cNvSpPr/>
          <p:nvPr/>
        </p:nvSpPr>
        <p:spPr>
          <a:xfrm>
            <a:off x="2088360" y="5688000"/>
            <a:ext cx="706212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b="0" lang="el-GR" sz="1400" spc="-1" strike="noStrike">
              <a:latin typeface="Arial"/>
            </a:endParaRPr>
          </a:p>
        </p:txBody>
      </p:sp>
      <p:sp>
        <p:nvSpPr>
          <p:cNvPr id="144" name="CustomShape 21"/>
          <p:cNvSpPr/>
          <p:nvPr/>
        </p:nvSpPr>
        <p:spPr>
          <a:xfrm>
            <a:off x="0" y="6334560"/>
            <a:ext cx="2087640" cy="303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χωρίς σήμανση</a:t>
            </a:r>
            <a:endParaRPr b="0" lang="el-GR" sz="1400" spc="-1" strike="noStrike">
              <a:latin typeface="Arial"/>
            </a:endParaRPr>
          </a:p>
        </p:txBody>
      </p:sp>
      <p:sp>
        <p:nvSpPr>
          <p:cNvPr id="145" name="CustomShape 22"/>
          <p:cNvSpPr/>
          <p:nvPr/>
        </p:nvSpPr>
        <p:spPr>
          <a:xfrm>
            <a:off x="2088360" y="6334560"/>
            <a:ext cx="7062120" cy="303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l-GR" sz="1400" spc="-1" strike="noStrike">
                <a:solidFill>
                  <a:srgbClr val="404040"/>
                </a:solidFill>
                <a:latin typeface="Calibri"/>
                <a:ea typeface="DejaVu Sans"/>
              </a:rPr>
              <a:t>Συνήθως δεν επιτρέπεται η επαναχρησιμοποίηση του έργου.</a:t>
            </a:r>
            <a:endParaRPr b="0" lang="el-GR" sz="1400" spc="-1" strike="noStrike">
              <a:latin typeface="Arial"/>
            </a:endParaRPr>
          </a:p>
        </p:txBody>
      </p:sp>
      <p:sp>
        <p:nvSpPr>
          <p:cNvPr id="146" name="Line 23"/>
          <p:cNvSpPr/>
          <p:nvPr/>
        </p:nvSpPr>
        <p:spPr>
          <a:xfrm>
            <a:off x="70920" y="1383480"/>
            <a:ext cx="8532000" cy="36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7" name="Line 24"/>
          <p:cNvSpPr/>
          <p:nvPr/>
        </p:nvSpPr>
        <p:spPr>
          <a:xfrm>
            <a:off x="70920" y="1968480"/>
            <a:ext cx="8532000" cy="36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Line 25"/>
          <p:cNvSpPr/>
          <p:nvPr/>
        </p:nvSpPr>
        <p:spPr>
          <a:xfrm>
            <a:off x="70920" y="2539440"/>
            <a:ext cx="8532000" cy="36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Line 26"/>
          <p:cNvSpPr/>
          <p:nvPr/>
        </p:nvSpPr>
        <p:spPr>
          <a:xfrm>
            <a:off x="70920" y="3107160"/>
            <a:ext cx="8532000" cy="36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0" name="Line 27"/>
          <p:cNvSpPr/>
          <p:nvPr/>
        </p:nvSpPr>
        <p:spPr>
          <a:xfrm>
            <a:off x="70920" y="3722760"/>
            <a:ext cx="8532000" cy="36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1" name="Line 28"/>
          <p:cNvSpPr/>
          <p:nvPr/>
        </p:nvSpPr>
        <p:spPr>
          <a:xfrm>
            <a:off x="70920" y="4514040"/>
            <a:ext cx="8532000" cy="36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2" name="Line 29"/>
          <p:cNvSpPr/>
          <p:nvPr/>
        </p:nvSpPr>
        <p:spPr>
          <a:xfrm>
            <a:off x="0" y="5111280"/>
            <a:ext cx="8531640" cy="36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3" name="Line 30"/>
          <p:cNvSpPr/>
          <p:nvPr/>
        </p:nvSpPr>
        <p:spPr>
          <a:xfrm>
            <a:off x="70920" y="5697720"/>
            <a:ext cx="8533440" cy="36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Line 31"/>
          <p:cNvSpPr/>
          <p:nvPr/>
        </p:nvSpPr>
        <p:spPr>
          <a:xfrm>
            <a:off x="70920" y="6220800"/>
            <a:ext cx="8533440" cy="36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467640" y="116640"/>
            <a:ext cx="8228880" cy="9079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el-GR" sz="4000" spc="-1" strike="noStrike">
                <a:solidFill>
                  <a:srgbClr val="000000"/>
                </a:solidFill>
                <a:latin typeface="Calibri"/>
              </a:rPr>
              <a:t>Διατήρηση Σημειωμάτων</a:t>
            </a:r>
            <a:endParaRPr b="0" lang="el-GR" sz="4000" spc="-1" strike="noStrike">
              <a:latin typeface="Arial"/>
            </a:endParaRPr>
          </a:p>
        </p:txBody>
      </p:sp>
      <p:sp>
        <p:nvSpPr>
          <p:cNvPr id="156" name="CustomShape 2"/>
          <p:cNvSpPr/>
          <p:nvPr/>
        </p:nvSpPr>
        <p:spPr>
          <a:xfrm>
            <a:off x="467640" y="1196640"/>
            <a:ext cx="8218440" cy="504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Οποιαδήποτε αναπαραγωγή ή διασκευή του υλικού θα πρέπει να συμπεριλαμβάνει:</a:t>
            </a:r>
            <a:endParaRPr b="0" lang="el-GR" sz="2400" spc="-1" strike="noStrike">
              <a:latin typeface="Arial"/>
            </a:endParaRPr>
          </a:p>
          <a:p>
            <a:pPr lvl="1" marL="743040" indent="-285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"/>
            </a:pPr>
            <a:r>
              <a:rPr b="0" lang="el-GR" sz="2000" spc="-1" strike="noStrike">
                <a:solidFill>
                  <a:srgbClr val="000000"/>
                </a:solidFill>
                <a:latin typeface="Calibri"/>
              </a:rPr>
              <a:t>το Σημείωμα Αναφοράς</a:t>
            </a:r>
            <a:endParaRPr b="0" lang="el-GR" sz="2000" spc="-1" strike="noStrike">
              <a:latin typeface="Arial"/>
            </a:endParaRPr>
          </a:p>
          <a:p>
            <a:pPr lvl="1" marL="743040" indent="-285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"/>
            </a:pPr>
            <a:r>
              <a:rPr b="0" lang="el-GR" sz="2000" spc="-1" strike="noStrike">
                <a:solidFill>
                  <a:srgbClr val="000000"/>
                </a:solidFill>
                <a:latin typeface="Calibri"/>
              </a:rPr>
              <a:t>το Σημείωμα Αδειοδότησης</a:t>
            </a:r>
            <a:endParaRPr b="0" lang="el-GR" sz="2000" spc="-1" strike="noStrike">
              <a:latin typeface="Arial"/>
            </a:endParaRPr>
          </a:p>
          <a:p>
            <a:pPr lvl="1" marL="743040" indent="-285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"/>
            </a:pPr>
            <a:r>
              <a:rPr b="0" lang="el-GR" sz="2000" spc="-1" strike="noStrike">
                <a:solidFill>
                  <a:srgbClr val="000000"/>
                </a:solidFill>
                <a:latin typeface="Calibri"/>
              </a:rPr>
              <a:t>τη δήλωση Διατήρησης Σημειωμάτων</a:t>
            </a:r>
            <a:endParaRPr b="0" lang="el-GR" sz="2000" spc="-1" strike="noStrike">
              <a:latin typeface="Arial"/>
            </a:endParaRPr>
          </a:p>
          <a:p>
            <a:pPr lvl="1" marL="743040" indent="-2851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"/>
            </a:pPr>
            <a:r>
              <a:rPr b="0" lang="el-GR" sz="2000" spc="-1" strike="noStrike">
                <a:solidFill>
                  <a:srgbClr val="000000"/>
                </a:solidFill>
                <a:latin typeface="Calibri"/>
              </a:rPr>
              <a:t>το Σημείωμα Χρήσης Έργων Τρίτων (εφόσον υπάρχει)</a:t>
            </a: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μαζί με τους συνοδευόμενους υπερσυνδέσμους.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l-GR" sz="2400" spc="-1" strike="noStrike">
              <a:latin typeface="Arial"/>
            </a:endParaRPr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467640" y="116640"/>
            <a:ext cx="8228880" cy="9079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l-GR" sz="4000" spc="-1" strike="noStrike">
                <a:solidFill>
                  <a:srgbClr val="000000"/>
                </a:solidFill>
                <a:latin typeface="Calibri"/>
              </a:rPr>
              <a:t>Χρηματοδότηση</a:t>
            </a:r>
            <a:endParaRPr b="0" lang="el-GR" sz="4000" spc="-1" strike="noStrike">
              <a:latin typeface="Arial"/>
            </a:endParaRPr>
          </a:p>
        </p:txBody>
      </p:sp>
      <p:sp>
        <p:nvSpPr>
          <p:cNvPr id="158" name="CustomShape 2"/>
          <p:cNvSpPr/>
          <p:nvPr/>
        </p:nvSpPr>
        <p:spPr>
          <a:xfrm>
            <a:off x="457200" y="134064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43080" indent="-34236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l-GR" sz="2000" spc="-1" strike="noStrike">
                <a:solidFill>
                  <a:srgbClr val="000000"/>
                </a:solidFill>
                <a:latin typeface="Calibri"/>
              </a:rPr>
              <a:t>Το παρόν εκπαιδευτικό υλικό έχει αναπτυχθεί στo πλαίσιo του εκπαιδευτικού έργου του διδάσκοντα.</a:t>
            </a:r>
            <a:endParaRPr b="0" lang="el-GR" sz="20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l-GR" sz="2000" spc="-1" strike="noStrike">
                <a:solidFill>
                  <a:srgbClr val="000000"/>
                </a:solidFill>
                <a:latin typeface="Calibri"/>
              </a:rPr>
              <a:t>Το έργο «</a:t>
            </a:r>
            <a:r>
              <a:rPr b="1" lang="el-GR" sz="2000" spc="-1" strike="noStrike">
                <a:solidFill>
                  <a:srgbClr val="000000"/>
                </a:solidFill>
                <a:latin typeface="Calibri"/>
              </a:rPr>
              <a:t>Ανοικτά Ακαδημαϊκά Μαθήματα στο ΤΕΙ Αθήνας</a:t>
            </a:r>
            <a:r>
              <a:rPr b="0" lang="el-GR" sz="2000" spc="-1" strike="noStrike">
                <a:solidFill>
                  <a:srgbClr val="000000"/>
                </a:solidFill>
                <a:latin typeface="Calibri"/>
              </a:rPr>
              <a:t>» έχει χρηματοδοτήσει μόνο την αναδιαμόρφωση του εκπαιδευτικού υλικού. </a:t>
            </a:r>
            <a:endParaRPr b="0" lang="el-GR" sz="20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l-GR" sz="2000" spc="-1" strike="noStrike">
                <a:solidFill>
                  <a:srgbClr val="000000"/>
                </a:solidFill>
                <a:latin typeface="Calibri"/>
              </a:rPr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  <a:endParaRPr b="0" lang="el-GR" sz="2000" spc="-1" strike="noStrike">
              <a:latin typeface="Arial"/>
            </a:endParaRPr>
          </a:p>
        </p:txBody>
      </p:sp>
      <p:pic>
        <p:nvPicPr>
          <p:cNvPr id="159" name="Picture 6" descr=""/>
          <p:cNvPicPr/>
          <p:nvPr/>
        </p:nvPicPr>
        <p:blipFill>
          <a:blip r:embed="rId1"/>
          <a:stretch/>
        </p:blipFill>
        <p:spPr>
          <a:xfrm>
            <a:off x="1619640" y="4653000"/>
            <a:ext cx="5500800" cy="1386000"/>
          </a:xfrm>
          <a:prstGeom prst="rect">
            <a:avLst/>
          </a:prstGeom>
          <a:ln>
            <a:noFill/>
          </a:ln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467640" y="116640"/>
            <a:ext cx="8228880" cy="9079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l-GR" sz="4000" spc="-1" strike="noStrike">
                <a:solidFill>
                  <a:srgbClr val="000000"/>
                </a:solidFill>
                <a:latin typeface="Calibri"/>
              </a:rPr>
              <a:t>Υλικά - εξοπλισμός</a:t>
            </a:r>
            <a:endParaRPr b="0" lang="el-GR" sz="4000" spc="-1" strike="noStrike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467640" y="1196640"/>
            <a:ext cx="8218440" cy="504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43080" indent="-3423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  <a:ea typeface="Times New Roman"/>
              </a:rPr>
              <a:t>Σετ αλλαγής τραύματος περιέχει:</a:t>
            </a:r>
            <a:endParaRPr b="0" lang="el-GR" sz="2400" spc="-1" strike="noStrike">
              <a:latin typeface="Arial"/>
            </a:endParaRPr>
          </a:p>
          <a:p>
            <a:pPr lvl="1" marL="743040" indent="-2851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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  <a:ea typeface="Times New Roman"/>
              </a:rPr>
              <a:t>6 τολύπια περιτυλιγμένα με γάζα και </a:t>
            </a:r>
            <a:endParaRPr b="0" lang="el-GR" sz="2400" spc="-1" strike="noStrike">
              <a:latin typeface="Arial"/>
            </a:endParaRPr>
          </a:p>
          <a:p>
            <a:pPr lvl="1" marL="743040" indent="-2851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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  <a:ea typeface="Times New Roman"/>
              </a:rPr>
              <a:t>3 γάζες  10 Χ 10 cm,</a:t>
            </a:r>
            <a:endParaRPr b="0" lang="el-GR" sz="2400" spc="-1" strike="noStrike">
              <a:latin typeface="Arial"/>
            </a:endParaRPr>
          </a:p>
          <a:p>
            <a:pPr marL="457200" indent="-456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  <a:ea typeface="Times New Roman"/>
              </a:rPr>
              <a:t>αποστειρωμένα γάντια,</a:t>
            </a:r>
            <a:endParaRPr b="0" lang="el-GR" sz="2400" spc="-1" strike="noStrike">
              <a:latin typeface="Arial"/>
            </a:endParaRPr>
          </a:p>
          <a:p>
            <a:pPr marL="457200" indent="-456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  <a:ea typeface="Times New Roman"/>
              </a:rPr>
              <a:t>1 ή 2 αποστειρωμένες λαβίδες,</a:t>
            </a:r>
            <a:endParaRPr b="0" lang="el-GR" sz="2400" spc="-1" strike="noStrike">
              <a:latin typeface="Arial"/>
            </a:endParaRPr>
          </a:p>
          <a:p>
            <a:pPr marL="457200" indent="-456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  <a:ea typeface="Times New Roman"/>
              </a:rPr>
              <a:t>φυσιολογικός ορός (σε αμπούλες ή φιάλη στην  οποία τοποθετείται  τροκάρ για έγχυση του), </a:t>
            </a:r>
            <a:endParaRPr b="0" lang="el-GR" sz="2400" spc="-1" strike="noStrike">
              <a:latin typeface="Arial"/>
            </a:endParaRPr>
          </a:p>
          <a:p>
            <a:pPr marL="457200" indent="-456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  <a:ea typeface="Times New Roman"/>
              </a:rPr>
              <a:t>λευκοπλάστ ή ταινία για στερέωση ή αποστειρωμένο επίθεμα   μίας χρήσεως. </a:t>
            </a:r>
            <a:endParaRPr b="0" lang="el-GR" sz="2400" spc="-1" strike="noStrike">
              <a:latin typeface="Arial"/>
            </a:endParaRPr>
          </a:p>
        </p:txBody>
      </p:sp>
      <p:sp>
        <p:nvSpPr>
          <p:cNvPr id="93" name="CustomShape 3"/>
          <p:cNvSpPr/>
          <p:nvPr/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12A5938A-9D0A-4C08-8EF9-00EA370D7CA9}" type="slidenum">
              <a:rPr b="0" lang="el-GR" sz="1200" spc="-1" strike="noStrike">
                <a:solidFill>
                  <a:srgbClr val="000000"/>
                </a:solidFill>
                <a:latin typeface="Arial"/>
              </a:rPr>
              <a:t>1</a:t>
            </a:fld>
            <a:endParaRPr b="0" lang="el-GR" sz="1200" spc="-1" strike="noStrike">
              <a:latin typeface="Arial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467640" y="116640"/>
            <a:ext cx="8228880" cy="9079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el-GR" sz="4000" spc="-1" strike="noStrike">
                <a:solidFill>
                  <a:srgbClr val="000000"/>
                </a:solidFill>
                <a:latin typeface="Calibri"/>
              </a:rPr>
              <a:t>Εξοπλισμός τροχήλατου αλλαγής τραύματος</a:t>
            </a:r>
            <a:endParaRPr b="0" lang="el-GR" sz="4000" spc="-1" strike="noStrike"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467640" y="1196640"/>
            <a:ext cx="8218440" cy="504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lvl="1" marL="628560" indent="-627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δοχείο μολυσματικών αντικειμένων, </a:t>
            </a:r>
            <a:endParaRPr b="0" lang="el-GR" sz="2400" spc="-1" strike="noStrike">
              <a:latin typeface="Arial"/>
            </a:endParaRPr>
          </a:p>
          <a:p>
            <a:pPr lvl="1" marL="628560" indent="-627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βενζίνη, οινόπνευμα, betadine, φυσιολογικό ορό (φιάλη ή αμπούλες)</a:t>
            </a:r>
            <a:endParaRPr b="0" lang="el-GR" sz="2400" spc="-1" strike="noStrike">
              <a:latin typeface="Arial"/>
            </a:endParaRPr>
          </a:p>
          <a:p>
            <a:pPr lvl="1" marL="628560" indent="-627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σύριγγες, βελόνες,</a:t>
            </a:r>
            <a:endParaRPr b="0" lang="el-GR" sz="2400" spc="-1" strike="noStrike">
              <a:latin typeface="Arial"/>
            </a:endParaRPr>
          </a:p>
          <a:p>
            <a:pPr lvl="1" marL="628560" indent="-627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τολύπια,  </a:t>
            </a:r>
            <a:endParaRPr b="0" lang="el-GR" sz="2400" spc="-1" strike="noStrike">
              <a:latin typeface="Arial"/>
            </a:endParaRPr>
          </a:p>
          <a:p>
            <a:pPr lvl="1" marL="628560" indent="-627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γάντια latex, </a:t>
            </a:r>
            <a:endParaRPr b="0" lang="el-GR" sz="2400" spc="-1" strike="noStrike">
              <a:latin typeface="Arial"/>
            </a:endParaRPr>
          </a:p>
          <a:p>
            <a:pPr lvl="1" marL="628560" indent="-627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2 νεφροειδή, </a:t>
            </a:r>
            <a:endParaRPr b="0" lang="el-GR" sz="2400" spc="-1" strike="noStrike">
              <a:latin typeface="Arial"/>
            </a:endParaRPr>
          </a:p>
          <a:p>
            <a:pPr lvl="1" marL="628560" indent="-627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χαρτοβάμβακο, </a:t>
            </a:r>
            <a:endParaRPr b="0" lang="el-GR" sz="2400" spc="-1" strike="noStrike">
              <a:latin typeface="Arial"/>
            </a:endParaRPr>
          </a:p>
          <a:p>
            <a:pPr lvl="1" marL="628560" indent="-627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αδιάβροχο τετράγωνο,</a:t>
            </a:r>
            <a:endParaRPr b="0" lang="el-GR" sz="2400" spc="-1" strike="noStrike">
              <a:latin typeface="Arial"/>
            </a:endParaRPr>
          </a:p>
          <a:p>
            <a:pPr lvl="1" marL="628560" indent="-627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βαμβακοφόροι στυλεοί, </a:t>
            </a:r>
            <a:endParaRPr b="0" lang="el-GR" sz="2400" spc="-1" strike="noStrike">
              <a:latin typeface="Arial"/>
            </a:endParaRPr>
          </a:p>
          <a:p>
            <a:pPr lvl="1" marL="628560" indent="-627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ετικέτες,</a:t>
            </a:r>
            <a:endParaRPr b="0" lang="el-GR" sz="2400" spc="-1" strike="noStrike">
              <a:latin typeface="Arial"/>
            </a:endParaRPr>
          </a:p>
          <a:p>
            <a:pPr lvl="1" marL="628560" indent="-627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κάδος απορριμμάτων (μολυσματικών και κοινών),</a:t>
            </a:r>
            <a:endParaRPr b="0" lang="el-GR" sz="2400" spc="-1" strike="noStrike">
              <a:latin typeface="Arial"/>
            </a:endParaRPr>
          </a:p>
          <a:p>
            <a:pPr lvl="1" marL="628560" indent="-627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εξοπλισμός αλλαγής.</a:t>
            </a:r>
            <a:endParaRPr b="0" lang="el-GR" sz="2400" spc="-1" strike="noStrike">
              <a:latin typeface="Arial"/>
            </a:endParaRPr>
          </a:p>
        </p:txBody>
      </p:sp>
      <p:sp>
        <p:nvSpPr>
          <p:cNvPr id="96" name="CustomShape 3"/>
          <p:cNvSpPr/>
          <p:nvPr/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4B1C2DD3-3932-4C96-94AC-278A7B1AC57D}" type="slidenum">
              <a:rPr b="0" lang="el-GR" sz="1200" spc="-1" strike="noStrike">
                <a:solidFill>
                  <a:srgbClr val="000000"/>
                </a:solidFill>
                <a:latin typeface="Arial"/>
              </a:rPr>
              <a:t>1</a:t>
            </a:fld>
            <a:endParaRPr b="0" lang="el-GR" sz="1200" spc="-1" strike="noStrike">
              <a:latin typeface="Arial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467640" y="116640"/>
            <a:ext cx="8228880" cy="9079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l-GR" sz="4000" spc="-1" strike="noStrike">
                <a:solidFill>
                  <a:srgbClr val="000000"/>
                </a:solidFill>
                <a:latin typeface="Calibri"/>
              </a:rPr>
              <a:t>Διαδικασία</a:t>
            </a:r>
            <a:endParaRPr b="0" lang="el-GR" sz="4000" spc="-1" strike="noStrike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467640" y="1196640"/>
            <a:ext cx="8218440" cy="504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457200" indent="-456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Μαζεύετε τα μαλλιά,</a:t>
            </a:r>
            <a:endParaRPr b="0" lang="el-GR" sz="2400" spc="-1" strike="noStrike">
              <a:latin typeface="Arial"/>
            </a:endParaRPr>
          </a:p>
          <a:p>
            <a:pPr marL="457200" indent="-456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πλένετε τα χέρια σας,</a:t>
            </a:r>
            <a:endParaRPr b="0" lang="el-GR" sz="2400" spc="-1" strike="noStrike">
              <a:latin typeface="Arial"/>
            </a:endParaRPr>
          </a:p>
          <a:p>
            <a:pPr marL="457200" indent="-456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ελέγχεται την οδηγία,</a:t>
            </a:r>
            <a:endParaRPr b="0" lang="el-GR" sz="2400" spc="-1" strike="noStrike">
              <a:latin typeface="Arial"/>
            </a:endParaRPr>
          </a:p>
          <a:p>
            <a:pPr marL="457200" indent="-456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συλλέγετε τον απαραίτητο εξοπλισμό για την αλλαγή,</a:t>
            </a:r>
            <a:endParaRPr b="0" lang="el-GR" sz="2400" spc="-1" strike="noStrike">
              <a:latin typeface="Arial"/>
            </a:endParaRPr>
          </a:p>
          <a:p>
            <a:pPr marL="457200" indent="-456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προετοιμάζετε το </a:t>
            </a:r>
            <a:r>
              <a:rPr b="0" lang="el-GR" sz="2400" spc="-1" strike="noStrike" u="sng">
                <a:solidFill>
                  <a:srgbClr val="000000"/>
                </a:solidFill>
                <a:uFillTx/>
                <a:latin typeface="Calibri"/>
              </a:rPr>
              <a:t>τροχήλατο αλλαγής</a:t>
            </a: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 (Διαφάνεια 2), </a:t>
            </a:r>
            <a:endParaRPr b="0" lang="el-GR" sz="2400" spc="-1" strike="noStrike">
              <a:latin typeface="Arial"/>
            </a:endParaRPr>
          </a:p>
          <a:p>
            <a:pPr marL="457200" indent="-456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ταυτοποίηση του ασθενούς,</a:t>
            </a:r>
            <a:endParaRPr b="0" lang="el-GR" sz="2400" spc="-1" strike="noStrike">
              <a:latin typeface="Arial"/>
            </a:endParaRPr>
          </a:p>
          <a:p>
            <a:pPr marL="457200" indent="-456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κλείνετε τα παράθυρα, απομακρύνουμε επισκεπτήριο, εξασφαλίζετε μοναχικότητα,</a:t>
            </a:r>
            <a:endParaRPr b="0" lang="el-GR" sz="2400" spc="-1" strike="noStrike">
              <a:latin typeface="Arial"/>
            </a:endParaRPr>
          </a:p>
          <a:p>
            <a:pPr marL="457200" indent="-456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αποφύγετε την ομιλία κατά την αλλαγή.</a:t>
            </a:r>
            <a:endParaRPr b="0" lang="el-GR" sz="2400" spc="-1" strike="noStrike">
              <a:latin typeface="Arial"/>
            </a:endParaRPr>
          </a:p>
        </p:txBody>
      </p:sp>
      <p:sp>
        <p:nvSpPr>
          <p:cNvPr id="99" name="CustomShape 3"/>
          <p:cNvSpPr/>
          <p:nvPr/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E3D23E00-53BF-468B-AE1B-EF2EF9CB16F5}" type="slidenum">
              <a:rPr b="0" lang="el-GR" sz="1200" spc="-1" strike="noStrike">
                <a:solidFill>
                  <a:srgbClr val="000000"/>
                </a:solidFill>
                <a:latin typeface="Arial"/>
              </a:rPr>
              <a:t>1</a:t>
            </a:fld>
            <a:endParaRPr b="0" lang="el-GR" sz="1200" spc="-1" strike="noStrike">
              <a:latin typeface="Arial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467640" y="116640"/>
            <a:ext cx="8228880" cy="9079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l-GR" sz="4000" spc="-1" strike="noStrike">
                <a:solidFill>
                  <a:srgbClr val="000000"/>
                </a:solidFill>
                <a:latin typeface="Calibri"/>
              </a:rPr>
              <a:t>Διαδικασία</a:t>
            </a:r>
            <a:endParaRPr b="0" lang="el-GR" sz="4000" spc="-1" strike="noStrike"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467640" y="1196640"/>
            <a:ext cx="8218440" cy="504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514440" indent="-513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 startAt="9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διαβρέχετε την ταινία στερέωσης  με ένα τολύπιο με οινόπνευμα και χαλαρώνετε  την ταινία,</a:t>
            </a:r>
            <a:endParaRPr b="0" lang="el-GR" sz="2400" spc="-1" strike="noStrike">
              <a:latin typeface="Arial"/>
            </a:endParaRPr>
          </a:p>
          <a:p>
            <a:pPr marL="514440" indent="-513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 startAt="9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αφαιρείτε το χρησιμοποιημένο επίθεμα προς την φορά του τραύματος αναδιπλώνοντας τη μολυσμένη πλευρά  και το τοποθετείτε στον κάδο απορριμμάτων,</a:t>
            </a:r>
            <a:endParaRPr b="0" lang="el-GR" sz="2400" spc="-1" strike="noStrike">
              <a:latin typeface="Arial"/>
            </a:endParaRPr>
          </a:p>
          <a:p>
            <a:pPr marL="514440" indent="-513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 startAt="9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αξιολογείτε την παροχέτευση (εάν υπάρχει) στα επιθέματα, αφαιρέστε τα  και τοποθετήστε τα στον κάδο απορριμμάτων,</a:t>
            </a:r>
            <a:endParaRPr b="0" lang="el-GR" sz="2400" spc="-1" strike="noStrike">
              <a:latin typeface="Arial"/>
            </a:endParaRPr>
          </a:p>
          <a:p>
            <a:pPr marL="514440" indent="-513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 startAt="9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ελέγξτε το τραύμα για φλεγμονή, βαθμό επούλωσης, οσμή,</a:t>
            </a:r>
            <a:endParaRPr b="0" lang="el-GR" sz="2400" spc="-1" strike="noStrike">
              <a:latin typeface="Arial"/>
            </a:endParaRPr>
          </a:p>
        </p:txBody>
      </p:sp>
      <p:sp>
        <p:nvSpPr>
          <p:cNvPr id="102" name="CustomShape 3"/>
          <p:cNvSpPr/>
          <p:nvPr/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A80ABDAF-B75C-4FA5-ADC4-638BB6ACD3EB}" type="slidenum">
              <a:rPr b="0" lang="el-GR" sz="1200" spc="-1" strike="noStrike">
                <a:solidFill>
                  <a:srgbClr val="000000"/>
                </a:solidFill>
                <a:latin typeface="Arial"/>
              </a:rPr>
              <a:t>1</a:t>
            </a:fld>
            <a:endParaRPr b="0" lang="el-GR" sz="1200" spc="-1" strike="noStrike">
              <a:latin typeface="Arial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467640" y="116640"/>
            <a:ext cx="8228880" cy="9079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l-GR" sz="4000" spc="-1" strike="noStrike">
                <a:solidFill>
                  <a:srgbClr val="000000"/>
                </a:solidFill>
                <a:latin typeface="Calibri"/>
              </a:rPr>
              <a:t>Διαδικασία</a:t>
            </a:r>
            <a:endParaRPr b="0" lang="el-GR" sz="4000" spc="-1" strike="noStrike">
              <a:latin typeface="Arial"/>
            </a:endParaRPr>
          </a:p>
        </p:txBody>
      </p:sp>
      <p:sp>
        <p:nvSpPr>
          <p:cNvPr id="104" name="CustomShape 2"/>
          <p:cNvSpPr/>
          <p:nvPr/>
        </p:nvSpPr>
        <p:spPr>
          <a:xfrm>
            <a:off x="467640" y="1196640"/>
            <a:ext cx="8218440" cy="504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514440" indent="-513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 startAt="13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αν υπάρχει έκκριμα, λαμβάνετε </a:t>
            </a: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καλλιέργεια τραύματος</a:t>
            </a: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 με την εξής διαδικασία:</a:t>
            </a:r>
            <a:endParaRPr b="0" lang="el-GR" sz="2400" spc="-1" strike="noStrike">
              <a:latin typeface="Arial"/>
            </a:endParaRPr>
          </a:p>
          <a:p>
            <a:pPr lvl="1" marL="743040" indent="-2851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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παίρνετε ένα αποστειρωμένο βαμβακοφόρο στειλεό και τον αφαιρείται από το σωλήνα καλλιέργειας, </a:t>
            </a:r>
            <a:endParaRPr b="0" lang="el-GR" sz="2400" spc="-1" strike="noStrike">
              <a:latin typeface="Arial"/>
            </a:endParaRPr>
          </a:p>
          <a:p>
            <a:pPr lvl="1" marL="743040" indent="-2851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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εισάγετε το άκρο του στο τραύμα και περιστρέφετε απαλά,</a:t>
            </a:r>
            <a:endParaRPr b="0" lang="el-GR" sz="2400" spc="-1" strike="noStrike">
              <a:latin typeface="Arial"/>
            </a:endParaRPr>
          </a:p>
          <a:p>
            <a:pPr lvl="1" marL="743040" indent="-2851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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απομακρύνετε τον στειλεό από το σημείο της λήψης και τον επανατοποθετείτε προσεκτικά στον σωλήνα καλλιέργειας χωρίς να αγγίξετε άλλη επιφάνεια</a:t>
            </a:r>
            <a:endParaRPr b="0" lang="el-GR" sz="2400" spc="-1" strike="noStrike">
              <a:latin typeface="Arial"/>
            </a:endParaRPr>
          </a:p>
          <a:p>
            <a:pPr lvl="1" marL="743040" indent="-2851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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γράφετε τα στοιχεία του ασθενούς, την ημερομηνία λήψης, το είδος του υλικού που στέλνετε προς καλλιέργεια και το τμήμα προέλευσης.</a:t>
            </a:r>
            <a:endParaRPr b="0" lang="el-GR" sz="2400" spc="-1" strike="noStrike">
              <a:latin typeface="Arial"/>
            </a:endParaRPr>
          </a:p>
          <a:p>
            <a:pPr lvl="1" marL="743040" indent="-2851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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συνεχίζετε την διαδικασία της αλλαγής τραύματος. 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el-GR" sz="2400" spc="-1" strike="noStrike">
              <a:latin typeface="Arial"/>
            </a:endParaRPr>
          </a:p>
        </p:txBody>
      </p:sp>
      <p:sp>
        <p:nvSpPr>
          <p:cNvPr id="105" name="CustomShape 3"/>
          <p:cNvSpPr/>
          <p:nvPr/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B6C5CD17-01C8-414E-9683-02183F0483C8}" type="slidenum">
              <a:rPr b="0" lang="el-GR" sz="1200" spc="-1" strike="noStrike">
                <a:solidFill>
                  <a:srgbClr val="000000"/>
                </a:solidFill>
                <a:latin typeface="Arial"/>
              </a:rPr>
              <a:t>1</a:t>
            </a:fld>
            <a:endParaRPr b="0" lang="el-GR" sz="1200" spc="-1" strike="noStrike">
              <a:latin typeface="Arial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467640" y="116640"/>
            <a:ext cx="8228880" cy="9079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l-GR" sz="4000" spc="-1" strike="noStrike">
                <a:solidFill>
                  <a:srgbClr val="000000"/>
                </a:solidFill>
                <a:latin typeface="Calibri"/>
              </a:rPr>
              <a:t>Διαδικασία</a:t>
            </a:r>
            <a:endParaRPr b="0" lang="el-GR" sz="4000" spc="-1" strike="noStrike">
              <a:latin typeface="Arial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467640" y="1196640"/>
            <a:ext cx="8218440" cy="504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514440" indent="-513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 startAt="14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τοποθετείτε ένα αποστειρωμένο πεδίο,</a:t>
            </a:r>
            <a:endParaRPr b="0" lang="el-GR" sz="2400" spc="-1" strike="noStrike">
              <a:latin typeface="Arial"/>
            </a:endParaRPr>
          </a:p>
          <a:p>
            <a:pPr marL="514440" indent="-513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 startAt="14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φοράτε αποστειρωμένα γάντια,</a:t>
            </a:r>
            <a:endParaRPr b="0" lang="el-GR" sz="2400" spc="-1" strike="noStrike">
              <a:latin typeface="Arial"/>
            </a:endParaRPr>
          </a:p>
          <a:p>
            <a:pPr marL="514440" indent="-513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 startAt="14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καθαρίζετε με φυσιολογικό ορό 0,9%,  την περιοχή του τραύματος,</a:t>
            </a:r>
            <a:endParaRPr b="0" lang="el-GR" sz="2400" spc="-1" strike="noStrike">
              <a:latin typeface="Arial"/>
            </a:endParaRPr>
          </a:p>
          <a:p>
            <a:pPr marL="514440" indent="-513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 startAt="14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χρησιμοποιείτε ένα ταμπόν και ρίχνετε φυσιολογικό ορό από την κορυφή της τομής προς τα κάτω με ήπιες ταμποναριστές κινήσεις,</a:t>
            </a:r>
            <a:endParaRPr b="0" lang="el-GR" sz="2400" spc="-1" strike="noStrike">
              <a:latin typeface="Arial"/>
            </a:endParaRPr>
          </a:p>
          <a:p>
            <a:pPr marL="514440" indent="-513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 startAt="14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στην συνέχεια αριστερά και  δεξιά  της τομής με άλλο ταμπόν από πάνω προς τα κάτω με ήπιες κινήσεις:</a:t>
            </a:r>
            <a:endParaRPr b="0" lang="el-GR" sz="2400" spc="-1" strike="noStrike">
              <a:latin typeface="Arial"/>
            </a:endParaRPr>
          </a:p>
          <a:p>
            <a:pPr lvl="1" marL="743040" indent="-2851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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οι κινήσεις γίνονται από το κέντρο του τραύματος προς την περιφέρεια,</a:t>
            </a:r>
            <a:endParaRPr b="0" lang="el-GR" sz="2400" spc="-1" strike="noStrike">
              <a:latin typeface="Arial"/>
            </a:endParaRPr>
          </a:p>
          <a:p>
            <a:pPr lvl="1" marL="743040" indent="-2851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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ή μπορεί να είναι κυκλικές από το κέντρο της τομής προς τα έξω.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el-GR" sz="2400" spc="-1" strike="noStrike">
              <a:latin typeface="Arial"/>
            </a:endParaRPr>
          </a:p>
        </p:txBody>
      </p:sp>
      <p:sp>
        <p:nvSpPr>
          <p:cNvPr id="108" name="CustomShape 3"/>
          <p:cNvSpPr/>
          <p:nvPr/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B03D4E2A-0F61-4B61-BBBD-253B64B7A6BD}" type="slidenum">
              <a:rPr b="0" lang="el-GR" sz="1200" spc="-1" strike="noStrike">
                <a:solidFill>
                  <a:srgbClr val="000000"/>
                </a:solidFill>
                <a:latin typeface="Arial"/>
              </a:rPr>
              <a:t>1</a:t>
            </a:fld>
            <a:endParaRPr b="0" lang="el-GR" sz="1200" spc="-1" strike="noStrike">
              <a:latin typeface="Arial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467640" y="116640"/>
            <a:ext cx="8228880" cy="9079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l-GR" sz="4000" spc="-1" strike="noStrike">
                <a:solidFill>
                  <a:srgbClr val="000000"/>
                </a:solidFill>
                <a:latin typeface="Calibri"/>
              </a:rPr>
              <a:t>Διαδικασία</a:t>
            </a:r>
            <a:endParaRPr b="0" lang="el-GR" sz="4000" spc="-1" strike="noStrike"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467640" y="1196640"/>
            <a:ext cx="8218440" cy="504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514440" indent="-513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 startAt="19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επαναλαμβάνετε το ίδιο με τρία τολύπια εμποτισμένα με αντισηπτικό (π.χ. betadine solution),</a:t>
            </a:r>
            <a:endParaRPr b="0" lang="el-GR" sz="2400" spc="-1" strike="noStrike">
              <a:latin typeface="Arial"/>
            </a:endParaRPr>
          </a:p>
          <a:p>
            <a:pPr marL="514440" indent="-513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 startAt="19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τοποθετείτε 2 αποστειρωμένες γάζες ή ειδικό αποστειρωμένο επίθεμα πάνω από την τομή με άσηπτη διαδικασία,</a:t>
            </a:r>
            <a:endParaRPr b="0" lang="el-GR" sz="2400" spc="-1" strike="noStrike">
              <a:latin typeface="Arial"/>
            </a:endParaRPr>
          </a:p>
          <a:p>
            <a:pPr marL="514440" indent="-513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 startAt="19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αφαιρείτε τα γάντια,</a:t>
            </a:r>
            <a:endParaRPr b="0" lang="el-GR" sz="2400" spc="-1" strike="noStrike">
              <a:latin typeface="Arial"/>
            </a:endParaRPr>
          </a:p>
          <a:p>
            <a:pPr marL="514440" indent="-513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 startAt="19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στερεώνετε το επίθεμα με λευκοπλάστ, εάν δεν είναι αυτοκόλλητο,</a:t>
            </a:r>
            <a:endParaRPr b="0" lang="el-GR" sz="2400" spc="-1" strike="noStrike">
              <a:latin typeface="Arial"/>
            </a:endParaRPr>
          </a:p>
          <a:p>
            <a:pPr marL="514440" indent="-513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 startAt="19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απομακρύνετε τα χρησιμοποιημένα υλικά,</a:t>
            </a:r>
            <a:endParaRPr b="0" lang="el-GR" sz="2400" spc="-1" strike="noStrike">
              <a:latin typeface="Arial"/>
            </a:endParaRPr>
          </a:p>
          <a:p>
            <a:pPr marL="514440" indent="-513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 startAt="19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απορρίπτετε στο δοχείο μολυσματικών,</a:t>
            </a:r>
            <a:endParaRPr b="0" lang="el-GR" sz="2400" spc="-1" strike="noStrike">
              <a:latin typeface="Arial"/>
            </a:endParaRPr>
          </a:p>
          <a:p>
            <a:pPr marL="514440" indent="-513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 startAt="19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αφαιρείτε τα γάντια,</a:t>
            </a:r>
            <a:endParaRPr b="0" lang="el-GR" sz="2400" spc="-1" strike="noStrike">
              <a:latin typeface="Arial"/>
            </a:endParaRPr>
          </a:p>
          <a:p>
            <a:pPr marL="514440" indent="-513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rabicPeriod" startAt="19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πλένετε τα χέρια.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el-GR" sz="2400" spc="-1" strike="noStrike">
              <a:latin typeface="Arial"/>
            </a:endParaRPr>
          </a:p>
        </p:txBody>
      </p:sp>
      <p:sp>
        <p:nvSpPr>
          <p:cNvPr id="111" name="CustomShape 3"/>
          <p:cNvSpPr/>
          <p:nvPr/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8624E5D4-D6A1-4E8A-BC01-906B15EAA291}" type="slidenum">
              <a:rPr b="0" lang="el-GR" sz="1200" spc="-1" strike="noStrike">
                <a:solidFill>
                  <a:srgbClr val="000000"/>
                </a:solidFill>
                <a:latin typeface="Arial"/>
              </a:rPr>
              <a:t>1</a:t>
            </a:fld>
            <a:endParaRPr b="0" lang="el-GR" sz="1200" spc="-1" strike="noStrike">
              <a:latin typeface="Arial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685800" y="288000"/>
            <a:ext cx="7771680" cy="146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l-GR" sz="4000" spc="-1" strike="noStrike">
                <a:solidFill>
                  <a:srgbClr val="000000"/>
                </a:solidFill>
                <a:latin typeface="Calibri"/>
              </a:rPr>
              <a:t>Φροντίδα για πρόληψη κατάκλισης</a:t>
            </a:r>
            <a:endParaRPr b="0" lang="el-GR" sz="4000" spc="-1" strike="noStrike">
              <a:latin typeface="Arial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360000" y="1656000"/>
            <a:ext cx="8423640" cy="3261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latin typeface="Arial"/>
              </a:rPr>
              <a:t>Υλικά: Κανάτα με ζεστό νερό, Δύο τετράγωνα, Αλοιφή ή sray, Σαπούνι, Γάζες </a:t>
            </a:r>
            <a:endParaRPr b="0" lang="el-GR" sz="32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latin typeface="Arial"/>
              </a:rPr>
              <a:t>Ενημέρωση ασθενή, παραβάν για ιδιωτικότητα</a:t>
            </a:r>
            <a:endParaRPr b="0" lang="el-GR" sz="32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latin typeface="Arial"/>
              </a:rPr>
              <a:t> </a:t>
            </a:r>
            <a:r>
              <a:rPr b="0" lang="el-GR" sz="3200" spc="-1" strike="noStrike">
                <a:latin typeface="Arial"/>
              </a:rPr>
              <a:t>Τοποθέτηση τετραγώνων κάτω από την περιοχή, σαπούνισμα με κυκλικές κινήσεις, καθάρισμα με ζεστό νερό, στέγνωμα, επάλειψη με αλοιφή ή ψέκασμα με sray</a:t>
            </a:r>
            <a:endParaRPr b="0" lang="el-GR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32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1805</TotalTime>
  <Application>LibreOffice/5.4.4.2$Windows_X86_64 LibreOffice_project/2524958677847fb3bb44820e40380acbe820f960</Application>
  <Words>1076</Words>
  <Paragraphs>132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2013-03-04T13:35:19Z</dcterms:created>
  <dc:creator>opencourses@teiath.gr</dc:creator>
  <dc:description/>
  <dc:language>el-GR</dc:language>
  <cp:lastModifiedBy/>
  <cp:lastPrinted>2024-05-31T14:22:44Z</cp:lastPrinted>
  <dcterms:modified xsi:type="dcterms:W3CDTF">2024-05-31T14:27:07Z</dcterms:modified>
  <cp:revision>370</cp:revision>
  <dc:subject/>
  <dc:title>Τίτλος Μαθήματος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7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15</vt:i4>
  </property>
</Properties>
</file>